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tags/tag1.xml" ContentType="application/vnd.openxmlformats-officedocument.presentationml.tags+xml"/>
  <Override PartName="/ppt/tags/tag2.xml" ContentType="application/vnd.openxmlformats-officedocument.presentationml.tags+xml"/>
  <Override PartName="/ppt/comments/comment2.xml" ContentType="application/vnd.openxmlformats-officedocument.presentationml.comments+xml"/>
  <Override PartName="/ppt/tags/tag3.xml" ContentType="application/vnd.openxmlformats-officedocument.presentationml.tags+xml"/>
  <Override PartName="/ppt/notesSlides/notesSlide2.xml" ContentType="application/vnd.openxmlformats-officedocument.presentationml.notesSlide+xml"/>
  <Override PartName="/ppt/comments/comment3.xml" ContentType="application/vnd.openxmlformats-officedocument.presentationml.comments+xml"/>
  <Override PartName="/ppt/tags/tag4.xml" ContentType="application/vnd.openxmlformats-officedocument.presentationml.tags+xml"/>
  <Override PartName="/ppt/notesSlides/notesSlide3.xml" ContentType="application/vnd.openxmlformats-officedocument.presentationml.notesSlide+xml"/>
  <Override PartName="/ppt/comments/comment4.xml" ContentType="application/vnd.openxmlformats-officedocument.presentationml.comments+xml"/>
  <Override PartName="/ppt/tags/tag5.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5.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6.xml" ContentType="application/vnd.openxmlformats-officedocument.presentationml.comment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7.xml" ContentType="application/vnd.openxmlformats-officedocument.presentationml.comments+xml"/>
  <Override PartName="/ppt/tags/tag6.xml" ContentType="application/vnd.openxmlformats-officedocument.presentationml.tags+xml"/>
  <Override PartName="/ppt/comments/comment8.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9.xml" ContentType="application/vnd.openxmlformats-officedocument.presentationml.comments+xml"/>
  <Override PartName="/ppt/comments/comment10.xml" ContentType="application/vnd.openxmlformats-officedocument.presentationml.comments+xml"/>
  <Override PartName="/ppt/notesSlides/notesSlide9.xml" ContentType="application/vnd.openxmlformats-officedocument.presentationml.notesSlide+xml"/>
  <Override PartName="/ppt/comments/comment11.xml" ContentType="application/vnd.openxmlformats-officedocument.presentationml.comments+xml"/>
  <Override PartName="/ppt/notesSlides/notesSlide10.xml" ContentType="application/vnd.openxmlformats-officedocument.presentationml.notesSlide+xml"/>
  <Override PartName="/ppt/comments/comment12.xml" ContentType="application/vnd.openxmlformats-officedocument.presentationml.comment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67" r:id="rId2"/>
    <p:sldId id="269" r:id="rId3"/>
    <p:sldId id="290" r:id="rId4"/>
    <p:sldId id="291" r:id="rId5"/>
    <p:sldId id="292" r:id="rId6"/>
    <p:sldId id="303" r:id="rId7"/>
    <p:sldId id="300" r:id="rId8"/>
    <p:sldId id="296" r:id="rId9"/>
    <p:sldId id="258" r:id="rId10"/>
    <p:sldId id="298" r:id="rId11"/>
    <p:sldId id="271" r:id="rId12"/>
    <p:sldId id="281" r:id="rId13"/>
    <p:sldId id="315" r:id="rId14"/>
    <p:sldId id="259" r:id="rId15"/>
    <p:sldId id="311" r:id="rId16"/>
    <p:sldId id="313" r:id="rId17"/>
    <p:sldId id="307" r:id="rId18"/>
    <p:sldId id="304" r:id="rId19"/>
    <p:sldId id="314" r:id="rId20"/>
    <p:sldId id="301" r:id="rId21"/>
    <p:sldId id="283" r:id="rId22"/>
    <p:sldId id="285" r:id="rId23"/>
    <p:sldId id="265" r:id="rId2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dy.ummetro@yahoo.com" initials="d" lastIdx="23" clrIdx="0">
    <p:extLst/>
  </p:cmAuthor>
  <p:cmAuthor id="2" name="dedy.ummetro@yahoo.com" initials="d [2]" lastIdx="1" clrIdx="1">
    <p:extLst/>
  </p:cmAuthor>
  <p:cmAuthor id="3" name="dedy.ummetro@yahoo.com" initials="d [3]" lastIdx="1" clrIdx="2">
    <p:extLst/>
  </p:cmAuthor>
  <p:cmAuthor id="4" name="dedy.ummetro@yahoo.com" initials="d [4]"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A300"/>
    <a:srgbClr val="87B3B4"/>
    <a:srgbClr val="FBC900"/>
    <a:srgbClr val="F88D34"/>
    <a:srgbClr val="3194CB"/>
    <a:srgbClr val="31B0F7"/>
    <a:srgbClr val="E1EFF4"/>
    <a:srgbClr val="3BADED"/>
    <a:srgbClr val="53A7D5"/>
    <a:srgbClr val="2575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Tanpa Gaya, Tanpa Kis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Gaya Tema 1 - Akse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Gaya Tema 1 - Akse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Gaya Tema 1 - Akse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Gaya Tema 1 - Akse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Gaya Tema 1 - Akse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25" autoAdjust="0"/>
    <p:restoredTop sz="87558"/>
  </p:normalViewPr>
  <p:slideViewPr>
    <p:cSldViewPr snapToGrid="0">
      <p:cViewPr>
        <p:scale>
          <a:sx n="90" d="100"/>
          <a:sy n="90" d="100"/>
        </p:scale>
        <p:origin x="1128" y="696"/>
      </p:cViewPr>
      <p:guideLst>
        <p:guide orient="horz" pos="1620"/>
        <p:guide pos="2880"/>
      </p:guideLst>
    </p:cSldViewPr>
  </p:slideViewPr>
  <p:outlineViewPr>
    <p:cViewPr>
      <p:scale>
        <a:sx n="33" d="100"/>
        <a:sy n="33" d="100"/>
      </p:scale>
      <p:origin x="0" y="-328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3" d="100"/>
          <a:sy n="83" d="100"/>
        </p:scale>
        <p:origin x="2144" y="20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6-12T17:13:03.349" idx="1">
    <p:pos x="10" y="10"/>
    <p:text>Munoz-Luna’s (2015) L2 academic writing strategiesSkilled students:
complex sentenceswriting enjoyment 
Task awareness
Proofreading
Weak students:
</p:text>
    <p:extLst>
      <p:ext uri="{C676402C-5697-4E1C-873F-D02D1690AC5C}">
        <p15:threadingInfo xmlns:p15="http://schemas.microsoft.com/office/powerpoint/2012/main" timeZoneBias="-120"/>
      </p:ext>
    </p:extLst>
  </p:cm>
  <p:cm authorId="2" dt="2022-06-12T17:13:20.591" idx="1">
    <p:pos x="146" y="146"/>
    <p:text/>
    <p:extLst>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2-06-19T08:35:11.787" idx="20">
    <p:pos x="10" y="10"/>
    <p:text>Getting feedback from the teacher
Asking for helps from peers/classmates
Writing in a comfortable and quiet place
Borrowing other students’ assignments to see the writing format
Consultation
English for Academic Writing Class enrollment
Writing in a comfortable and quiet place (e.g. bedroom)
Campus facilities
Online class
Copying writer style
Joining conference
Thinking about the readers</p:text>
    <p:extLst>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2-06-15T11:25:00.056" idx="17">
    <p:pos x="10" y="10"/>
    <p:text>10 minutes are for findings and discussion ...</p:text>
    <p:extLst>
      <p:ext uri="{C676402C-5697-4E1C-873F-D02D1690AC5C}">
        <p15:threadingInfo xmlns:p15="http://schemas.microsoft.com/office/powerpoint/2012/main" timeZoneBias="-120"/>
      </p:ext>
    </p:extLst>
  </p:cm>
  <p:cm authorId="1" dt="2022-06-15T11:28:23.116" idx="18">
    <p:pos x="10" y="146"/>
    <p:text>discuss the process of writing in the literature</p:text>
    <p:extLst>
      <p:ext uri="{C676402C-5697-4E1C-873F-D02D1690AC5C}">
        <p15:threadingInfo xmlns:p15="http://schemas.microsoft.com/office/powerpoint/2012/main" timeZoneBias="-120">
          <p15:parentCm authorId="1" idx="17"/>
        </p15:threadingInfo>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2-06-15T11:17:16.397" idx="16">
    <p:pos x="10" y="10"/>
    <p:text>Going back to research questions : to reach the aims two research questions : based on my finding is this......further implication/ what other issues to conduct.  Two separate logic: the process of writing what kinds of techniques ...from the type of writing skills. From the point of view process. First taxonomy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6-15T10:33:03.070" idx="3">
    <p:pos x="10" y="10"/>
    <p:text>2.1 and 2.1, defining academic writing strategies </p:text>
    <p:extLst>
      <p:ext uri="{C676402C-5697-4E1C-873F-D02D1690AC5C}">
        <p15:threadingInfo xmlns:p15="http://schemas.microsoft.com/office/powerpoint/2012/main" timeZoneBias="-120"/>
      </p:ext>
    </p:extLst>
  </p:cm>
  <p:cm authorId="1" dt="2022-06-15T10:36:23.232" idx="4">
    <p:pos x="2455" y="1936"/>
    <p:text>maximum 1 minute - no need explain the contents in outline no longer than 20 seconds</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6-15T10:38:22.461" idx="5">
    <p:pos x="10" y="10"/>
    <p:text>could be shorter - the place of academic writing strategies : more briefly . Using fewer sentences ..Explain high-stakes assessments eg. IELTS. why essay is high-stakes assessments . Define high-stakes assessments. Summative assessments. Credits points ...crucial points in their studies. find another study.. </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06-15T10:44:02.139" idx="6">
    <p:pos x="10" y="10"/>
    <p:text>The aim should give why I carried out this research. Need more concrete what I want to achieve. Do the questions help achieve the aims? Think about it.......</p:text>
    <p:extLst>
      <p:ext uri="{C676402C-5697-4E1C-873F-D02D1690AC5C}">
        <p15:threadingInfo xmlns:p15="http://schemas.microsoft.com/office/powerpoint/2012/main" timeZoneBias="-120"/>
      </p:ext>
    </p:extLst>
  </p:cm>
  <p:cm authorId="1" dt="2022-06-15T10:52:22.676" idx="7">
    <p:pos x="3447" y="2276"/>
    <p:text>Think about the interview checklist into a research questions. ...</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2-06-15T10:54:38.114" idx="8">
    <p:pos x="10" y="10"/>
    <p:text>Need to find a fewer words: students are aware/ explicit knowledge about it </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4" dt="2022-06-12T17:16:24.145" idx="1">
    <p:pos x="10" y="10"/>
    <p:text/>
    <p:extLst>
      <p:ext uri="{C676402C-5697-4E1C-873F-D02D1690AC5C}">
        <p15:threadingInfo xmlns:p15="http://schemas.microsoft.com/office/powerpoint/2012/main" timeZoneBias="-120"/>
      </p:ext>
    </p:extLst>
  </p:cm>
  <p:cm authorId="1" dt="2022-06-15T10:57:07.559" idx="9">
    <p:pos x="146" y="146"/>
    <p:text>Lead to the discussion of taxonomy. Part of conceptualizing to provide the taxonomy. The metacognitive strategies </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2-06-15T11:01:53.953" idx="10">
    <p:pos x="2134" y="387"/>
    <p:text>Taxonomy of English academic writing strategies...</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2-06-15T11:08:23.456" idx="12">
    <p:pos x="146" y="146"/>
    <p:text/>
    <p:extLst>
      <p:ext uri="{C676402C-5697-4E1C-873F-D02D1690AC5C}">
        <p15:threadingInfo xmlns:p15="http://schemas.microsoft.com/office/powerpoint/2012/main" timeZoneBias="-120"/>
      </p:ext>
    </p:extLst>
  </p:cm>
  <p:cm authorId="1" dt="2022-06-15T11:08:31.029" idx="13">
    <p:pos x="10" y="10"/>
    <p:text>Say something about few sentences about the logic development of interview checklist - The procedures of writing strategies  - some information is needed. They need to talk more experiences ...</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2-06-19T08:23:02.102" idx="19">
    <p:pos x="5328" y="384"/>
    <p:text>Reading widely
Making some notes
Generating ideas/brainstorming
Translating 
Paraphrasing
Drawing previous experience
Language issues (e.g. grammar, finding synonyms, )
Short summary based on reading literature
Proofreading
Mark important parts
Rereading
Write down theories
Defining terms 
Technical vocabulary
L1 knowledge
Mindmapping
Annotation
Personal arguments
Synthesis
Diagram
Graphic</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0F049A3-2C41-8D4E-810D-0AAF2D3A28D0}" type="doc">
      <dgm:prSet loTypeId="urn:microsoft.com/office/officeart/2009/3/layout/StepUpProcess" loCatId="" qsTypeId="urn:microsoft.com/office/officeart/2005/8/quickstyle/simple4" qsCatId="simple" csTypeId="urn:microsoft.com/office/officeart/2005/8/colors/accent1_2" csCatId="accent1" phldr="1"/>
      <dgm:spPr/>
    </dgm:pt>
    <dgm:pt modelId="{A06A4505-9696-FA43-B758-E78A9590847E}">
      <dgm:prSet phldrT="[Teks]"/>
      <dgm:spPr/>
      <dgm:t>
        <a:bodyPr/>
        <a:lstStyle/>
        <a:p>
          <a:r>
            <a:rPr lang="id-ID" dirty="0" err="1" smtClean="0"/>
            <a:t>Research</a:t>
          </a:r>
          <a:r>
            <a:rPr lang="id-ID" dirty="0" smtClean="0"/>
            <a:t> </a:t>
          </a:r>
          <a:r>
            <a:rPr lang="id-ID" dirty="0" err="1" smtClean="0"/>
            <a:t>to</a:t>
          </a:r>
          <a:r>
            <a:rPr lang="id-ID" dirty="0" smtClean="0"/>
            <a:t> </a:t>
          </a:r>
          <a:r>
            <a:rPr lang="id-ID" dirty="0" err="1" smtClean="0"/>
            <a:t>gather</a:t>
          </a:r>
          <a:r>
            <a:rPr lang="id-ID" dirty="0" smtClean="0"/>
            <a:t> data</a:t>
          </a:r>
          <a:endParaRPr lang="id-ID" dirty="0"/>
        </a:p>
      </dgm:t>
    </dgm:pt>
    <dgm:pt modelId="{63D19A14-81AB-D942-90FA-5DF1A2330FFB}" type="parTrans" cxnId="{2573DE71-2D7F-3A4F-982A-2E45C759F063}">
      <dgm:prSet/>
      <dgm:spPr/>
      <dgm:t>
        <a:bodyPr/>
        <a:lstStyle/>
        <a:p>
          <a:endParaRPr lang="id-ID"/>
        </a:p>
      </dgm:t>
    </dgm:pt>
    <dgm:pt modelId="{311D0ACA-965A-2740-AA9F-74CC16B8FFB4}" type="sibTrans" cxnId="{2573DE71-2D7F-3A4F-982A-2E45C759F063}">
      <dgm:prSet/>
      <dgm:spPr/>
      <dgm:t>
        <a:bodyPr/>
        <a:lstStyle/>
        <a:p>
          <a:endParaRPr lang="id-ID"/>
        </a:p>
      </dgm:t>
    </dgm:pt>
    <dgm:pt modelId="{1B243DD7-569D-A54E-BB3D-9A53D15A3FCA}">
      <dgm:prSet phldrT="[Teks]"/>
      <dgm:spPr/>
      <dgm:t>
        <a:bodyPr/>
        <a:lstStyle/>
        <a:p>
          <a:r>
            <a:rPr lang="id-ID" dirty="0" err="1" smtClean="0"/>
            <a:t>Pre-writing</a:t>
          </a:r>
          <a:endParaRPr lang="id-ID" dirty="0"/>
        </a:p>
      </dgm:t>
    </dgm:pt>
    <dgm:pt modelId="{908FA4DB-C9BC-D44F-9D7F-3DB6A6E83B30}" type="parTrans" cxnId="{DA9A58E1-A786-8D45-8622-9B0EE5DA6DF9}">
      <dgm:prSet/>
      <dgm:spPr/>
      <dgm:t>
        <a:bodyPr/>
        <a:lstStyle/>
        <a:p>
          <a:endParaRPr lang="id-ID"/>
        </a:p>
      </dgm:t>
    </dgm:pt>
    <dgm:pt modelId="{065651D5-E9ED-F34D-9A4C-311EB3B7A3E1}" type="sibTrans" cxnId="{DA9A58E1-A786-8D45-8622-9B0EE5DA6DF9}">
      <dgm:prSet/>
      <dgm:spPr/>
      <dgm:t>
        <a:bodyPr/>
        <a:lstStyle/>
        <a:p>
          <a:endParaRPr lang="id-ID"/>
        </a:p>
      </dgm:t>
    </dgm:pt>
    <dgm:pt modelId="{74DEA9C1-E504-0E4F-9EC4-616496A65C82}">
      <dgm:prSet phldrT="[Teks]"/>
      <dgm:spPr/>
      <dgm:t>
        <a:bodyPr/>
        <a:lstStyle/>
        <a:p>
          <a:r>
            <a:rPr lang="id-ID" dirty="0" smtClean="0"/>
            <a:t>First-</a:t>
          </a:r>
          <a:r>
            <a:rPr lang="id-ID" dirty="0" err="1" smtClean="0"/>
            <a:t>draft</a:t>
          </a:r>
          <a:endParaRPr lang="id-ID" dirty="0"/>
        </a:p>
      </dgm:t>
    </dgm:pt>
    <dgm:pt modelId="{4BF7FEE8-3BD2-0F47-A8B0-4252074E45C1}" type="parTrans" cxnId="{55B8FAED-4923-A94A-9B7C-D9CC48F0C8EF}">
      <dgm:prSet/>
      <dgm:spPr/>
      <dgm:t>
        <a:bodyPr/>
        <a:lstStyle/>
        <a:p>
          <a:endParaRPr lang="id-ID"/>
        </a:p>
      </dgm:t>
    </dgm:pt>
    <dgm:pt modelId="{3A9DF3D8-5DA2-6044-8E11-9954535965D9}" type="sibTrans" cxnId="{55B8FAED-4923-A94A-9B7C-D9CC48F0C8EF}">
      <dgm:prSet/>
      <dgm:spPr/>
      <dgm:t>
        <a:bodyPr/>
        <a:lstStyle/>
        <a:p>
          <a:endParaRPr lang="id-ID"/>
        </a:p>
      </dgm:t>
    </dgm:pt>
    <dgm:pt modelId="{4A911DC2-713E-5842-8480-E162E88051B6}">
      <dgm:prSet phldrT="[Teks]"/>
      <dgm:spPr/>
      <dgm:t>
        <a:bodyPr/>
        <a:lstStyle/>
        <a:p>
          <a:r>
            <a:rPr lang="id-ID" dirty="0" err="1" smtClean="0"/>
            <a:t>Revise</a:t>
          </a:r>
          <a:endParaRPr lang="id-ID" dirty="0"/>
        </a:p>
      </dgm:t>
    </dgm:pt>
    <dgm:pt modelId="{38380D54-FD86-DB48-B236-860B1FA3794F}" type="parTrans" cxnId="{7EEBDC07-8A07-834C-8D4E-A1810022562A}">
      <dgm:prSet/>
      <dgm:spPr/>
      <dgm:t>
        <a:bodyPr/>
        <a:lstStyle/>
        <a:p>
          <a:endParaRPr lang="id-ID"/>
        </a:p>
      </dgm:t>
    </dgm:pt>
    <dgm:pt modelId="{FF4D868A-CDFF-8F4F-9B13-6EFB7AD34026}" type="sibTrans" cxnId="{7EEBDC07-8A07-834C-8D4E-A1810022562A}">
      <dgm:prSet/>
      <dgm:spPr/>
      <dgm:t>
        <a:bodyPr/>
        <a:lstStyle/>
        <a:p>
          <a:endParaRPr lang="id-ID"/>
        </a:p>
      </dgm:t>
    </dgm:pt>
    <dgm:pt modelId="{6B0B5AE6-6C18-2844-A5E7-B443887385E9}">
      <dgm:prSet phldrT="[Teks]"/>
      <dgm:spPr/>
      <dgm:t>
        <a:bodyPr/>
        <a:lstStyle/>
        <a:p>
          <a:r>
            <a:rPr lang="id-ID" dirty="0" err="1" smtClean="0"/>
            <a:t>Editing</a:t>
          </a:r>
          <a:endParaRPr lang="id-ID" dirty="0"/>
        </a:p>
      </dgm:t>
    </dgm:pt>
    <dgm:pt modelId="{93E58B98-CCBD-D64C-9957-2DBBDCD1684F}" type="parTrans" cxnId="{F28D00C0-CEE3-224A-A055-E35322874565}">
      <dgm:prSet/>
      <dgm:spPr/>
      <dgm:t>
        <a:bodyPr/>
        <a:lstStyle/>
        <a:p>
          <a:endParaRPr lang="id-ID"/>
        </a:p>
      </dgm:t>
    </dgm:pt>
    <dgm:pt modelId="{C326D69A-002A-AD46-B093-BA1A3B8D2564}" type="sibTrans" cxnId="{F28D00C0-CEE3-224A-A055-E35322874565}">
      <dgm:prSet/>
      <dgm:spPr/>
      <dgm:t>
        <a:bodyPr/>
        <a:lstStyle/>
        <a:p>
          <a:endParaRPr lang="id-ID"/>
        </a:p>
      </dgm:t>
    </dgm:pt>
    <dgm:pt modelId="{581BE16E-ED60-2543-85D1-C871CFE7AEE5}">
      <dgm:prSet phldrT="[Teks]"/>
      <dgm:spPr/>
      <dgm:t>
        <a:bodyPr/>
        <a:lstStyle/>
        <a:p>
          <a:r>
            <a:rPr lang="id-ID" dirty="0" err="1" smtClean="0"/>
            <a:t>Sharing</a:t>
          </a:r>
          <a:endParaRPr lang="id-ID" dirty="0"/>
        </a:p>
      </dgm:t>
    </dgm:pt>
    <dgm:pt modelId="{92D53CC5-B593-A443-AA4B-1C759FD14B91}" type="parTrans" cxnId="{DCBA4207-47B2-8A43-A4A8-74EECF6C2F45}">
      <dgm:prSet/>
      <dgm:spPr/>
      <dgm:t>
        <a:bodyPr/>
        <a:lstStyle/>
        <a:p>
          <a:endParaRPr lang="id-ID"/>
        </a:p>
      </dgm:t>
    </dgm:pt>
    <dgm:pt modelId="{90DB67D1-8538-BD42-AA66-ECB5ABE75340}" type="sibTrans" cxnId="{DCBA4207-47B2-8A43-A4A8-74EECF6C2F45}">
      <dgm:prSet/>
      <dgm:spPr/>
      <dgm:t>
        <a:bodyPr/>
        <a:lstStyle/>
        <a:p>
          <a:endParaRPr lang="id-ID"/>
        </a:p>
      </dgm:t>
    </dgm:pt>
    <dgm:pt modelId="{6BD7830E-B64B-184F-8899-D0814AD94B58}" type="pres">
      <dgm:prSet presAssocID="{F0F049A3-2C41-8D4E-810D-0AAF2D3A28D0}" presName="rootnode" presStyleCnt="0">
        <dgm:presLayoutVars>
          <dgm:chMax/>
          <dgm:chPref/>
          <dgm:dir/>
          <dgm:animLvl val="lvl"/>
        </dgm:presLayoutVars>
      </dgm:prSet>
      <dgm:spPr/>
    </dgm:pt>
    <dgm:pt modelId="{4A5E52DD-BDFF-D947-9D23-B9BB6EEB3374}" type="pres">
      <dgm:prSet presAssocID="{A06A4505-9696-FA43-B758-E78A9590847E}" presName="composite" presStyleCnt="0"/>
      <dgm:spPr/>
    </dgm:pt>
    <dgm:pt modelId="{A7882351-4C2F-C445-A675-80D2B481016C}" type="pres">
      <dgm:prSet presAssocID="{A06A4505-9696-FA43-B758-E78A9590847E}" presName="LShape" presStyleLbl="alignNode1" presStyleIdx="0" presStyleCnt="11"/>
      <dgm:spPr/>
    </dgm:pt>
    <dgm:pt modelId="{19B009CD-A57C-5B44-A8B1-79107412A3F6}" type="pres">
      <dgm:prSet presAssocID="{A06A4505-9696-FA43-B758-E78A9590847E}" presName="ParentText" presStyleLbl="revTx" presStyleIdx="0" presStyleCnt="6">
        <dgm:presLayoutVars>
          <dgm:chMax val="0"/>
          <dgm:chPref val="0"/>
          <dgm:bulletEnabled val="1"/>
        </dgm:presLayoutVars>
      </dgm:prSet>
      <dgm:spPr/>
      <dgm:t>
        <a:bodyPr/>
        <a:lstStyle/>
        <a:p>
          <a:endParaRPr lang="id-ID"/>
        </a:p>
      </dgm:t>
    </dgm:pt>
    <dgm:pt modelId="{B1D4453C-C0FD-3546-BD79-418B45FE2853}" type="pres">
      <dgm:prSet presAssocID="{A06A4505-9696-FA43-B758-E78A9590847E}" presName="Triangle" presStyleLbl="alignNode1" presStyleIdx="1" presStyleCnt="11"/>
      <dgm:spPr/>
    </dgm:pt>
    <dgm:pt modelId="{EEDCB0F5-D366-7947-9922-88BCE12EA371}" type="pres">
      <dgm:prSet presAssocID="{311D0ACA-965A-2740-AA9F-74CC16B8FFB4}" presName="sibTrans" presStyleCnt="0"/>
      <dgm:spPr/>
    </dgm:pt>
    <dgm:pt modelId="{C9FDF3D1-9F00-A540-8139-DAD84E45083E}" type="pres">
      <dgm:prSet presAssocID="{311D0ACA-965A-2740-AA9F-74CC16B8FFB4}" presName="space" presStyleCnt="0"/>
      <dgm:spPr/>
    </dgm:pt>
    <dgm:pt modelId="{BC9C05AF-8466-C04F-BAB3-D1B4A9F6BEF2}" type="pres">
      <dgm:prSet presAssocID="{1B243DD7-569D-A54E-BB3D-9A53D15A3FCA}" presName="composite" presStyleCnt="0"/>
      <dgm:spPr/>
    </dgm:pt>
    <dgm:pt modelId="{14DED416-D66E-3943-8277-F2DD248E9C7C}" type="pres">
      <dgm:prSet presAssocID="{1B243DD7-569D-A54E-BB3D-9A53D15A3FCA}" presName="LShape" presStyleLbl="alignNode1" presStyleIdx="2" presStyleCnt="11"/>
      <dgm:spPr/>
    </dgm:pt>
    <dgm:pt modelId="{1E31E9CE-3AD5-4646-A602-A2BC8700DBE1}" type="pres">
      <dgm:prSet presAssocID="{1B243DD7-569D-A54E-BB3D-9A53D15A3FCA}" presName="ParentText" presStyleLbl="revTx" presStyleIdx="1" presStyleCnt="6">
        <dgm:presLayoutVars>
          <dgm:chMax val="0"/>
          <dgm:chPref val="0"/>
          <dgm:bulletEnabled val="1"/>
        </dgm:presLayoutVars>
      </dgm:prSet>
      <dgm:spPr/>
      <dgm:t>
        <a:bodyPr/>
        <a:lstStyle/>
        <a:p>
          <a:endParaRPr lang="id-ID"/>
        </a:p>
      </dgm:t>
    </dgm:pt>
    <dgm:pt modelId="{1B08B3C1-7DF4-C445-BFAA-2C0B0A04217E}" type="pres">
      <dgm:prSet presAssocID="{1B243DD7-569D-A54E-BB3D-9A53D15A3FCA}" presName="Triangle" presStyleLbl="alignNode1" presStyleIdx="3" presStyleCnt="11"/>
      <dgm:spPr/>
    </dgm:pt>
    <dgm:pt modelId="{C79D817F-B5FC-0B46-B000-781987A39A9A}" type="pres">
      <dgm:prSet presAssocID="{065651D5-E9ED-F34D-9A4C-311EB3B7A3E1}" presName="sibTrans" presStyleCnt="0"/>
      <dgm:spPr/>
    </dgm:pt>
    <dgm:pt modelId="{08374F62-9CD6-314A-8346-DFE1D7D4E1F6}" type="pres">
      <dgm:prSet presAssocID="{065651D5-E9ED-F34D-9A4C-311EB3B7A3E1}" presName="space" presStyleCnt="0"/>
      <dgm:spPr/>
    </dgm:pt>
    <dgm:pt modelId="{064CBE22-96AA-2C42-8CAA-5451B0BEF387}" type="pres">
      <dgm:prSet presAssocID="{74DEA9C1-E504-0E4F-9EC4-616496A65C82}" presName="composite" presStyleCnt="0"/>
      <dgm:spPr/>
    </dgm:pt>
    <dgm:pt modelId="{28D66808-AC40-5446-A496-E64DE3F7D337}" type="pres">
      <dgm:prSet presAssocID="{74DEA9C1-E504-0E4F-9EC4-616496A65C82}" presName="LShape" presStyleLbl="alignNode1" presStyleIdx="4" presStyleCnt="11"/>
      <dgm:spPr/>
    </dgm:pt>
    <dgm:pt modelId="{0458B836-1BAC-7D41-BE9B-A530B10A82CF}" type="pres">
      <dgm:prSet presAssocID="{74DEA9C1-E504-0E4F-9EC4-616496A65C82}" presName="ParentText" presStyleLbl="revTx" presStyleIdx="2" presStyleCnt="6">
        <dgm:presLayoutVars>
          <dgm:chMax val="0"/>
          <dgm:chPref val="0"/>
          <dgm:bulletEnabled val="1"/>
        </dgm:presLayoutVars>
      </dgm:prSet>
      <dgm:spPr/>
      <dgm:t>
        <a:bodyPr/>
        <a:lstStyle/>
        <a:p>
          <a:endParaRPr lang="id-ID"/>
        </a:p>
      </dgm:t>
    </dgm:pt>
    <dgm:pt modelId="{469280E3-4862-4247-827C-96D4D8A57584}" type="pres">
      <dgm:prSet presAssocID="{74DEA9C1-E504-0E4F-9EC4-616496A65C82}" presName="Triangle" presStyleLbl="alignNode1" presStyleIdx="5" presStyleCnt="11"/>
      <dgm:spPr/>
    </dgm:pt>
    <dgm:pt modelId="{AEB67522-B4E1-AD45-A9B2-A63F72A88A5A}" type="pres">
      <dgm:prSet presAssocID="{3A9DF3D8-5DA2-6044-8E11-9954535965D9}" presName="sibTrans" presStyleCnt="0"/>
      <dgm:spPr/>
    </dgm:pt>
    <dgm:pt modelId="{D5BAD286-442F-EC4B-B50B-4C6F1EF3CFE5}" type="pres">
      <dgm:prSet presAssocID="{3A9DF3D8-5DA2-6044-8E11-9954535965D9}" presName="space" presStyleCnt="0"/>
      <dgm:spPr/>
    </dgm:pt>
    <dgm:pt modelId="{DC26B6BE-DB1D-3E4B-8390-C274E8BA8E96}" type="pres">
      <dgm:prSet presAssocID="{4A911DC2-713E-5842-8480-E162E88051B6}" presName="composite" presStyleCnt="0"/>
      <dgm:spPr/>
    </dgm:pt>
    <dgm:pt modelId="{C7DFED91-11AF-C746-B134-18CEAD0768A6}" type="pres">
      <dgm:prSet presAssocID="{4A911DC2-713E-5842-8480-E162E88051B6}" presName="LShape" presStyleLbl="alignNode1" presStyleIdx="6" presStyleCnt="11"/>
      <dgm:spPr/>
    </dgm:pt>
    <dgm:pt modelId="{F67F46A2-2456-BF47-ADF2-E6B7BC0FB00F}" type="pres">
      <dgm:prSet presAssocID="{4A911DC2-713E-5842-8480-E162E88051B6}" presName="ParentText" presStyleLbl="revTx" presStyleIdx="3" presStyleCnt="6">
        <dgm:presLayoutVars>
          <dgm:chMax val="0"/>
          <dgm:chPref val="0"/>
          <dgm:bulletEnabled val="1"/>
        </dgm:presLayoutVars>
      </dgm:prSet>
      <dgm:spPr/>
      <dgm:t>
        <a:bodyPr/>
        <a:lstStyle/>
        <a:p>
          <a:endParaRPr lang="id-ID"/>
        </a:p>
      </dgm:t>
    </dgm:pt>
    <dgm:pt modelId="{F8256DB8-03ED-F245-B34B-4B74630A0715}" type="pres">
      <dgm:prSet presAssocID="{4A911DC2-713E-5842-8480-E162E88051B6}" presName="Triangle" presStyleLbl="alignNode1" presStyleIdx="7" presStyleCnt="11"/>
      <dgm:spPr/>
    </dgm:pt>
    <dgm:pt modelId="{22005CF6-4A15-AD46-ABBA-9DB8BDC3B5C8}" type="pres">
      <dgm:prSet presAssocID="{FF4D868A-CDFF-8F4F-9B13-6EFB7AD34026}" presName="sibTrans" presStyleCnt="0"/>
      <dgm:spPr/>
    </dgm:pt>
    <dgm:pt modelId="{F44C4C34-5B66-A347-AB4F-30645AC16E3E}" type="pres">
      <dgm:prSet presAssocID="{FF4D868A-CDFF-8F4F-9B13-6EFB7AD34026}" presName="space" presStyleCnt="0"/>
      <dgm:spPr/>
    </dgm:pt>
    <dgm:pt modelId="{33A8AB2C-988C-A54E-AD16-5C9DEDAE0CD4}" type="pres">
      <dgm:prSet presAssocID="{6B0B5AE6-6C18-2844-A5E7-B443887385E9}" presName="composite" presStyleCnt="0"/>
      <dgm:spPr/>
    </dgm:pt>
    <dgm:pt modelId="{A20296DC-C51F-5348-948B-CD5B366405D0}" type="pres">
      <dgm:prSet presAssocID="{6B0B5AE6-6C18-2844-A5E7-B443887385E9}" presName="LShape" presStyleLbl="alignNode1" presStyleIdx="8" presStyleCnt="11"/>
      <dgm:spPr/>
    </dgm:pt>
    <dgm:pt modelId="{8F709643-F472-AC41-B579-1297AF43CEBC}" type="pres">
      <dgm:prSet presAssocID="{6B0B5AE6-6C18-2844-A5E7-B443887385E9}" presName="ParentText" presStyleLbl="revTx" presStyleIdx="4" presStyleCnt="6">
        <dgm:presLayoutVars>
          <dgm:chMax val="0"/>
          <dgm:chPref val="0"/>
          <dgm:bulletEnabled val="1"/>
        </dgm:presLayoutVars>
      </dgm:prSet>
      <dgm:spPr/>
      <dgm:t>
        <a:bodyPr/>
        <a:lstStyle/>
        <a:p>
          <a:endParaRPr lang="id-ID"/>
        </a:p>
      </dgm:t>
    </dgm:pt>
    <dgm:pt modelId="{DEAD07F4-B846-8F42-8BB2-C82F4E0E6C14}" type="pres">
      <dgm:prSet presAssocID="{6B0B5AE6-6C18-2844-A5E7-B443887385E9}" presName="Triangle" presStyleLbl="alignNode1" presStyleIdx="9" presStyleCnt="11"/>
      <dgm:spPr/>
    </dgm:pt>
    <dgm:pt modelId="{EC091400-5D4E-7442-B0EF-3054F9B31855}" type="pres">
      <dgm:prSet presAssocID="{C326D69A-002A-AD46-B093-BA1A3B8D2564}" presName="sibTrans" presStyleCnt="0"/>
      <dgm:spPr/>
    </dgm:pt>
    <dgm:pt modelId="{B1777F0F-0D06-1F45-8BA0-D22CBF97E27E}" type="pres">
      <dgm:prSet presAssocID="{C326D69A-002A-AD46-B093-BA1A3B8D2564}" presName="space" presStyleCnt="0"/>
      <dgm:spPr/>
    </dgm:pt>
    <dgm:pt modelId="{5B71EE1A-D8EF-5B4A-BC92-E29248C95DE3}" type="pres">
      <dgm:prSet presAssocID="{581BE16E-ED60-2543-85D1-C871CFE7AEE5}" presName="composite" presStyleCnt="0"/>
      <dgm:spPr/>
    </dgm:pt>
    <dgm:pt modelId="{4728C383-D724-E841-9E96-49988E64A6B0}" type="pres">
      <dgm:prSet presAssocID="{581BE16E-ED60-2543-85D1-C871CFE7AEE5}" presName="LShape" presStyleLbl="alignNode1" presStyleIdx="10" presStyleCnt="11"/>
      <dgm:spPr/>
    </dgm:pt>
    <dgm:pt modelId="{0BA96432-10E8-D84A-90A2-FF3FABA8C641}" type="pres">
      <dgm:prSet presAssocID="{581BE16E-ED60-2543-85D1-C871CFE7AEE5}" presName="ParentText" presStyleLbl="revTx" presStyleIdx="5" presStyleCnt="6">
        <dgm:presLayoutVars>
          <dgm:chMax val="0"/>
          <dgm:chPref val="0"/>
          <dgm:bulletEnabled val="1"/>
        </dgm:presLayoutVars>
      </dgm:prSet>
      <dgm:spPr/>
      <dgm:t>
        <a:bodyPr/>
        <a:lstStyle/>
        <a:p>
          <a:endParaRPr lang="id-ID"/>
        </a:p>
      </dgm:t>
    </dgm:pt>
  </dgm:ptLst>
  <dgm:cxnLst>
    <dgm:cxn modelId="{93C79371-A25F-EE4F-B18E-F3C4755E5DBE}" type="presOf" srcId="{F0F049A3-2C41-8D4E-810D-0AAF2D3A28D0}" destId="{6BD7830E-B64B-184F-8899-D0814AD94B58}" srcOrd="0" destOrd="0" presId="urn:microsoft.com/office/officeart/2009/3/layout/StepUpProcess"/>
    <dgm:cxn modelId="{DA9A58E1-A786-8D45-8622-9B0EE5DA6DF9}" srcId="{F0F049A3-2C41-8D4E-810D-0AAF2D3A28D0}" destId="{1B243DD7-569D-A54E-BB3D-9A53D15A3FCA}" srcOrd="1" destOrd="0" parTransId="{908FA4DB-C9BC-D44F-9D7F-3DB6A6E83B30}" sibTransId="{065651D5-E9ED-F34D-9A4C-311EB3B7A3E1}"/>
    <dgm:cxn modelId="{F207DD44-8F4B-1547-A5E9-3B626B78622B}" type="presOf" srcId="{1B243DD7-569D-A54E-BB3D-9A53D15A3FCA}" destId="{1E31E9CE-3AD5-4646-A602-A2BC8700DBE1}" srcOrd="0" destOrd="0" presId="urn:microsoft.com/office/officeart/2009/3/layout/StepUpProcess"/>
    <dgm:cxn modelId="{7A093863-E699-6C48-A4A1-9317B4DF1E5E}" type="presOf" srcId="{6B0B5AE6-6C18-2844-A5E7-B443887385E9}" destId="{8F709643-F472-AC41-B579-1297AF43CEBC}" srcOrd="0" destOrd="0" presId="urn:microsoft.com/office/officeart/2009/3/layout/StepUpProcess"/>
    <dgm:cxn modelId="{DE6CFF4E-8491-D045-98ED-D613CDEC19E3}" type="presOf" srcId="{A06A4505-9696-FA43-B758-E78A9590847E}" destId="{19B009CD-A57C-5B44-A8B1-79107412A3F6}" srcOrd="0" destOrd="0" presId="urn:microsoft.com/office/officeart/2009/3/layout/StepUpProcess"/>
    <dgm:cxn modelId="{7EEBDC07-8A07-834C-8D4E-A1810022562A}" srcId="{F0F049A3-2C41-8D4E-810D-0AAF2D3A28D0}" destId="{4A911DC2-713E-5842-8480-E162E88051B6}" srcOrd="3" destOrd="0" parTransId="{38380D54-FD86-DB48-B236-860B1FA3794F}" sibTransId="{FF4D868A-CDFF-8F4F-9B13-6EFB7AD34026}"/>
    <dgm:cxn modelId="{B420C863-1F5B-5945-9871-4A64D2F0D6DB}" type="presOf" srcId="{581BE16E-ED60-2543-85D1-C871CFE7AEE5}" destId="{0BA96432-10E8-D84A-90A2-FF3FABA8C641}" srcOrd="0" destOrd="0" presId="urn:microsoft.com/office/officeart/2009/3/layout/StepUpProcess"/>
    <dgm:cxn modelId="{2527618B-196A-B941-B8C0-C0449EEDC60C}" type="presOf" srcId="{4A911DC2-713E-5842-8480-E162E88051B6}" destId="{F67F46A2-2456-BF47-ADF2-E6B7BC0FB00F}" srcOrd="0" destOrd="0" presId="urn:microsoft.com/office/officeart/2009/3/layout/StepUpProcess"/>
    <dgm:cxn modelId="{2573DE71-2D7F-3A4F-982A-2E45C759F063}" srcId="{F0F049A3-2C41-8D4E-810D-0AAF2D3A28D0}" destId="{A06A4505-9696-FA43-B758-E78A9590847E}" srcOrd="0" destOrd="0" parTransId="{63D19A14-81AB-D942-90FA-5DF1A2330FFB}" sibTransId="{311D0ACA-965A-2740-AA9F-74CC16B8FFB4}"/>
    <dgm:cxn modelId="{B1235943-95CB-D342-AABD-21E3C59ACB64}" type="presOf" srcId="{74DEA9C1-E504-0E4F-9EC4-616496A65C82}" destId="{0458B836-1BAC-7D41-BE9B-A530B10A82CF}" srcOrd="0" destOrd="0" presId="urn:microsoft.com/office/officeart/2009/3/layout/StepUpProcess"/>
    <dgm:cxn modelId="{F28D00C0-CEE3-224A-A055-E35322874565}" srcId="{F0F049A3-2C41-8D4E-810D-0AAF2D3A28D0}" destId="{6B0B5AE6-6C18-2844-A5E7-B443887385E9}" srcOrd="4" destOrd="0" parTransId="{93E58B98-CCBD-D64C-9957-2DBBDCD1684F}" sibTransId="{C326D69A-002A-AD46-B093-BA1A3B8D2564}"/>
    <dgm:cxn modelId="{55B8FAED-4923-A94A-9B7C-D9CC48F0C8EF}" srcId="{F0F049A3-2C41-8D4E-810D-0AAF2D3A28D0}" destId="{74DEA9C1-E504-0E4F-9EC4-616496A65C82}" srcOrd="2" destOrd="0" parTransId="{4BF7FEE8-3BD2-0F47-A8B0-4252074E45C1}" sibTransId="{3A9DF3D8-5DA2-6044-8E11-9954535965D9}"/>
    <dgm:cxn modelId="{DCBA4207-47B2-8A43-A4A8-74EECF6C2F45}" srcId="{F0F049A3-2C41-8D4E-810D-0AAF2D3A28D0}" destId="{581BE16E-ED60-2543-85D1-C871CFE7AEE5}" srcOrd="5" destOrd="0" parTransId="{92D53CC5-B593-A443-AA4B-1C759FD14B91}" sibTransId="{90DB67D1-8538-BD42-AA66-ECB5ABE75340}"/>
    <dgm:cxn modelId="{D20C5CD1-0785-B14A-9E9F-67C7F2896E28}" type="presParOf" srcId="{6BD7830E-B64B-184F-8899-D0814AD94B58}" destId="{4A5E52DD-BDFF-D947-9D23-B9BB6EEB3374}" srcOrd="0" destOrd="0" presId="urn:microsoft.com/office/officeart/2009/3/layout/StepUpProcess"/>
    <dgm:cxn modelId="{DF572A47-A307-344C-9AAA-E13B6C413974}" type="presParOf" srcId="{4A5E52DD-BDFF-D947-9D23-B9BB6EEB3374}" destId="{A7882351-4C2F-C445-A675-80D2B481016C}" srcOrd="0" destOrd="0" presId="urn:microsoft.com/office/officeart/2009/3/layout/StepUpProcess"/>
    <dgm:cxn modelId="{979EFC10-73F1-DD41-953A-D15CFD88C902}" type="presParOf" srcId="{4A5E52DD-BDFF-D947-9D23-B9BB6EEB3374}" destId="{19B009CD-A57C-5B44-A8B1-79107412A3F6}" srcOrd="1" destOrd="0" presId="urn:microsoft.com/office/officeart/2009/3/layout/StepUpProcess"/>
    <dgm:cxn modelId="{5EE3C5AF-E2C9-6A48-B499-7861BD69AACF}" type="presParOf" srcId="{4A5E52DD-BDFF-D947-9D23-B9BB6EEB3374}" destId="{B1D4453C-C0FD-3546-BD79-418B45FE2853}" srcOrd="2" destOrd="0" presId="urn:microsoft.com/office/officeart/2009/3/layout/StepUpProcess"/>
    <dgm:cxn modelId="{609A4E15-5377-8741-943B-613CADFFF2BA}" type="presParOf" srcId="{6BD7830E-B64B-184F-8899-D0814AD94B58}" destId="{EEDCB0F5-D366-7947-9922-88BCE12EA371}" srcOrd="1" destOrd="0" presId="urn:microsoft.com/office/officeart/2009/3/layout/StepUpProcess"/>
    <dgm:cxn modelId="{5151ADA8-36CD-B840-AECF-791608228384}" type="presParOf" srcId="{EEDCB0F5-D366-7947-9922-88BCE12EA371}" destId="{C9FDF3D1-9F00-A540-8139-DAD84E45083E}" srcOrd="0" destOrd="0" presId="urn:microsoft.com/office/officeart/2009/3/layout/StepUpProcess"/>
    <dgm:cxn modelId="{4E0BDF12-BFE4-714F-BC51-1F82B5307C2B}" type="presParOf" srcId="{6BD7830E-B64B-184F-8899-D0814AD94B58}" destId="{BC9C05AF-8466-C04F-BAB3-D1B4A9F6BEF2}" srcOrd="2" destOrd="0" presId="urn:microsoft.com/office/officeart/2009/3/layout/StepUpProcess"/>
    <dgm:cxn modelId="{93B1C2B0-DCC0-6C45-8711-090548B7EF16}" type="presParOf" srcId="{BC9C05AF-8466-C04F-BAB3-D1B4A9F6BEF2}" destId="{14DED416-D66E-3943-8277-F2DD248E9C7C}" srcOrd="0" destOrd="0" presId="urn:microsoft.com/office/officeart/2009/3/layout/StepUpProcess"/>
    <dgm:cxn modelId="{7C5DA4C0-62C9-C94A-AB39-35F8F053BA63}" type="presParOf" srcId="{BC9C05AF-8466-C04F-BAB3-D1B4A9F6BEF2}" destId="{1E31E9CE-3AD5-4646-A602-A2BC8700DBE1}" srcOrd="1" destOrd="0" presId="urn:microsoft.com/office/officeart/2009/3/layout/StepUpProcess"/>
    <dgm:cxn modelId="{8E9AA34D-F38A-054F-99D8-58E54B8CAA72}" type="presParOf" srcId="{BC9C05AF-8466-C04F-BAB3-D1B4A9F6BEF2}" destId="{1B08B3C1-7DF4-C445-BFAA-2C0B0A04217E}" srcOrd="2" destOrd="0" presId="urn:microsoft.com/office/officeart/2009/3/layout/StepUpProcess"/>
    <dgm:cxn modelId="{AA8D69A4-D13F-E74F-BFCD-CB23B8690759}" type="presParOf" srcId="{6BD7830E-B64B-184F-8899-D0814AD94B58}" destId="{C79D817F-B5FC-0B46-B000-781987A39A9A}" srcOrd="3" destOrd="0" presId="urn:microsoft.com/office/officeart/2009/3/layout/StepUpProcess"/>
    <dgm:cxn modelId="{DC07A7BD-74E9-C549-96B3-08D4E0643DFC}" type="presParOf" srcId="{C79D817F-B5FC-0B46-B000-781987A39A9A}" destId="{08374F62-9CD6-314A-8346-DFE1D7D4E1F6}" srcOrd="0" destOrd="0" presId="urn:microsoft.com/office/officeart/2009/3/layout/StepUpProcess"/>
    <dgm:cxn modelId="{87F6B433-E94A-3C45-94B4-B300558AE06D}" type="presParOf" srcId="{6BD7830E-B64B-184F-8899-D0814AD94B58}" destId="{064CBE22-96AA-2C42-8CAA-5451B0BEF387}" srcOrd="4" destOrd="0" presId="urn:microsoft.com/office/officeart/2009/3/layout/StepUpProcess"/>
    <dgm:cxn modelId="{4D5BD58F-EAA2-0D45-B348-6FD0B1FA4EA0}" type="presParOf" srcId="{064CBE22-96AA-2C42-8CAA-5451B0BEF387}" destId="{28D66808-AC40-5446-A496-E64DE3F7D337}" srcOrd="0" destOrd="0" presId="urn:microsoft.com/office/officeart/2009/3/layout/StepUpProcess"/>
    <dgm:cxn modelId="{B4990E67-86A8-C346-BCB3-8708E88A0075}" type="presParOf" srcId="{064CBE22-96AA-2C42-8CAA-5451B0BEF387}" destId="{0458B836-1BAC-7D41-BE9B-A530B10A82CF}" srcOrd="1" destOrd="0" presId="urn:microsoft.com/office/officeart/2009/3/layout/StepUpProcess"/>
    <dgm:cxn modelId="{5F70267B-B663-7B40-ABDB-B44399686537}" type="presParOf" srcId="{064CBE22-96AA-2C42-8CAA-5451B0BEF387}" destId="{469280E3-4862-4247-827C-96D4D8A57584}" srcOrd="2" destOrd="0" presId="urn:microsoft.com/office/officeart/2009/3/layout/StepUpProcess"/>
    <dgm:cxn modelId="{981CB4CD-B106-864C-AE90-E575FE2A801D}" type="presParOf" srcId="{6BD7830E-B64B-184F-8899-D0814AD94B58}" destId="{AEB67522-B4E1-AD45-A9B2-A63F72A88A5A}" srcOrd="5" destOrd="0" presId="urn:microsoft.com/office/officeart/2009/3/layout/StepUpProcess"/>
    <dgm:cxn modelId="{5636A685-57A6-4D41-A43E-1A95B8BFE936}" type="presParOf" srcId="{AEB67522-B4E1-AD45-A9B2-A63F72A88A5A}" destId="{D5BAD286-442F-EC4B-B50B-4C6F1EF3CFE5}" srcOrd="0" destOrd="0" presId="urn:microsoft.com/office/officeart/2009/3/layout/StepUpProcess"/>
    <dgm:cxn modelId="{8CCE07F7-5DC4-2540-891C-B62B991121D9}" type="presParOf" srcId="{6BD7830E-B64B-184F-8899-D0814AD94B58}" destId="{DC26B6BE-DB1D-3E4B-8390-C274E8BA8E96}" srcOrd="6" destOrd="0" presId="urn:microsoft.com/office/officeart/2009/3/layout/StepUpProcess"/>
    <dgm:cxn modelId="{840F609C-7B85-F74C-8E26-05D6E077FC38}" type="presParOf" srcId="{DC26B6BE-DB1D-3E4B-8390-C274E8BA8E96}" destId="{C7DFED91-11AF-C746-B134-18CEAD0768A6}" srcOrd="0" destOrd="0" presId="urn:microsoft.com/office/officeart/2009/3/layout/StepUpProcess"/>
    <dgm:cxn modelId="{03C95B16-FCD5-E841-A9D5-96BB26CF466E}" type="presParOf" srcId="{DC26B6BE-DB1D-3E4B-8390-C274E8BA8E96}" destId="{F67F46A2-2456-BF47-ADF2-E6B7BC0FB00F}" srcOrd="1" destOrd="0" presId="urn:microsoft.com/office/officeart/2009/3/layout/StepUpProcess"/>
    <dgm:cxn modelId="{FB2879A6-A606-F04A-85D5-2EB8A6591BB7}" type="presParOf" srcId="{DC26B6BE-DB1D-3E4B-8390-C274E8BA8E96}" destId="{F8256DB8-03ED-F245-B34B-4B74630A0715}" srcOrd="2" destOrd="0" presId="urn:microsoft.com/office/officeart/2009/3/layout/StepUpProcess"/>
    <dgm:cxn modelId="{9E6682BA-F0C2-ED4B-B884-BFB197C0D56E}" type="presParOf" srcId="{6BD7830E-B64B-184F-8899-D0814AD94B58}" destId="{22005CF6-4A15-AD46-ABBA-9DB8BDC3B5C8}" srcOrd="7" destOrd="0" presId="urn:microsoft.com/office/officeart/2009/3/layout/StepUpProcess"/>
    <dgm:cxn modelId="{59B38E06-C3F8-DB4A-B4AC-9E369A41CC9C}" type="presParOf" srcId="{22005CF6-4A15-AD46-ABBA-9DB8BDC3B5C8}" destId="{F44C4C34-5B66-A347-AB4F-30645AC16E3E}" srcOrd="0" destOrd="0" presId="urn:microsoft.com/office/officeart/2009/3/layout/StepUpProcess"/>
    <dgm:cxn modelId="{E536C6F6-3876-AC4B-AD61-9976129E0127}" type="presParOf" srcId="{6BD7830E-B64B-184F-8899-D0814AD94B58}" destId="{33A8AB2C-988C-A54E-AD16-5C9DEDAE0CD4}" srcOrd="8" destOrd="0" presId="urn:microsoft.com/office/officeart/2009/3/layout/StepUpProcess"/>
    <dgm:cxn modelId="{ED7C15A1-837A-4142-AFD7-FB9E526AAC51}" type="presParOf" srcId="{33A8AB2C-988C-A54E-AD16-5C9DEDAE0CD4}" destId="{A20296DC-C51F-5348-948B-CD5B366405D0}" srcOrd="0" destOrd="0" presId="urn:microsoft.com/office/officeart/2009/3/layout/StepUpProcess"/>
    <dgm:cxn modelId="{0A8E2359-CB52-E34A-936F-0108D4F05B87}" type="presParOf" srcId="{33A8AB2C-988C-A54E-AD16-5C9DEDAE0CD4}" destId="{8F709643-F472-AC41-B579-1297AF43CEBC}" srcOrd="1" destOrd="0" presId="urn:microsoft.com/office/officeart/2009/3/layout/StepUpProcess"/>
    <dgm:cxn modelId="{932F219D-0181-0540-B7C4-892F01CFDDB0}" type="presParOf" srcId="{33A8AB2C-988C-A54E-AD16-5C9DEDAE0CD4}" destId="{DEAD07F4-B846-8F42-8BB2-C82F4E0E6C14}" srcOrd="2" destOrd="0" presId="urn:microsoft.com/office/officeart/2009/3/layout/StepUpProcess"/>
    <dgm:cxn modelId="{94A4B705-EA50-EA41-8502-CDEE8466A02E}" type="presParOf" srcId="{6BD7830E-B64B-184F-8899-D0814AD94B58}" destId="{EC091400-5D4E-7442-B0EF-3054F9B31855}" srcOrd="9" destOrd="0" presId="urn:microsoft.com/office/officeart/2009/3/layout/StepUpProcess"/>
    <dgm:cxn modelId="{45DB3277-BC97-1541-AB40-C760A301C1BB}" type="presParOf" srcId="{EC091400-5D4E-7442-B0EF-3054F9B31855}" destId="{B1777F0F-0D06-1F45-8BA0-D22CBF97E27E}" srcOrd="0" destOrd="0" presId="urn:microsoft.com/office/officeart/2009/3/layout/StepUpProcess"/>
    <dgm:cxn modelId="{7287D0AE-B196-D34E-9661-C2D38C4BB5F3}" type="presParOf" srcId="{6BD7830E-B64B-184F-8899-D0814AD94B58}" destId="{5B71EE1A-D8EF-5B4A-BC92-E29248C95DE3}" srcOrd="10" destOrd="0" presId="urn:microsoft.com/office/officeart/2009/3/layout/StepUpProcess"/>
    <dgm:cxn modelId="{D220CF4C-630F-6C48-88DD-A62650FF8CD1}" type="presParOf" srcId="{5B71EE1A-D8EF-5B4A-BC92-E29248C95DE3}" destId="{4728C383-D724-E841-9E96-49988E64A6B0}" srcOrd="0" destOrd="0" presId="urn:microsoft.com/office/officeart/2009/3/layout/StepUpProcess"/>
    <dgm:cxn modelId="{48243836-0B34-2841-838A-CC090FA8245E}" type="presParOf" srcId="{5B71EE1A-D8EF-5B4A-BC92-E29248C95DE3}" destId="{0BA96432-10E8-D84A-90A2-FF3FABA8C641}"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A6984E-0471-5948-9907-D29288F50990}" type="doc">
      <dgm:prSet loTypeId="urn:microsoft.com/office/officeart/2008/layout/AlternatingHexagons" loCatId="" qsTypeId="urn:microsoft.com/office/officeart/2005/8/quickstyle/simple2" qsCatId="simple" csTypeId="urn:microsoft.com/office/officeart/2005/8/colors/accent1_2" csCatId="accent1" phldr="1"/>
      <dgm:spPr/>
      <dgm:t>
        <a:bodyPr/>
        <a:lstStyle/>
        <a:p>
          <a:endParaRPr lang="id-ID"/>
        </a:p>
      </dgm:t>
    </dgm:pt>
    <dgm:pt modelId="{ABC59479-60F9-3F4E-8C8E-63A6D10268EE}">
      <dgm:prSet phldrT="[Teks]" custT="1"/>
      <dgm:spPr/>
      <dgm:t>
        <a:bodyPr/>
        <a:lstStyle/>
        <a:p>
          <a:r>
            <a:rPr lang="id-ID" sz="900" dirty="0" err="1" smtClean="0"/>
            <a:t>Mazgutova</a:t>
          </a:r>
          <a:r>
            <a:rPr lang="id-ID" sz="900" dirty="0" smtClean="0"/>
            <a:t> </a:t>
          </a:r>
          <a:r>
            <a:rPr lang="id-ID" sz="900" dirty="0" err="1" smtClean="0"/>
            <a:t>and</a:t>
          </a:r>
          <a:r>
            <a:rPr lang="id-ID" sz="900" dirty="0" smtClean="0"/>
            <a:t> </a:t>
          </a:r>
          <a:r>
            <a:rPr lang="id-ID" sz="900" dirty="0" err="1" smtClean="0"/>
            <a:t>Hanks</a:t>
          </a:r>
          <a:r>
            <a:rPr lang="id-ID" sz="900" dirty="0" smtClean="0"/>
            <a:t> (2021)</a:t>
          </a:r>
          <a:endParaRPr lang="id-ID" sz="900" dirty="0"/>
        </a:p>
      </dgm:t>
    </dgm:pt>
    <dgm:pt modelId="{79136C9E-C495-1843-8755-0C9097A9DA30}" type="parTrans" cxnId="{F00A91AE-F820-9740-90C3-64D53AB3AE30}">
      <dgm:prSet/>
      <dgm:spPr/>
      <dgm:t>
        <a:bodyPr/>
        <a:lstStyle/>
        <a:p>
          <a:endParaRPr lang="id-ID"/>
        </a:p>
      </dgm:t>
    </dgm:pt>
    <dgm:pt modelId="{3363A494-7D41-854D-A694-8B076E696A6B}" type="sibTrans" cxnId="{F00A91AE-F820-9740-90C3-64D53AB3AE30}">
      <dgm:prSet/>
      <dgm:spPr/>
      <dgm:t>
        <a:bodyPr/>
        <a:lstStyle/>
        <a:p>
          <a:endParaRPr lang="id-ID"/>
        </a:p>
      </dgm:t>
    </dgm:pt>
    <dgm:pt modelId="{E5C826B9-C91C-654E-A712-35A31B43254E}">
      <dgm:prSet phldrT="[Teks]" custT="1"/>
      <dgm:spPr/>
      <dgm:t>
        <a:bodyPr/>
        <a:lstStyle/>
        <a:p>
          <a:r>
            <a:rPr lang="id-ID" sz="1000" dirty="0" err="1" smtClean="0"/>
            <a:t>Munoz</a:t>
          </a:r>
          <a:r>
            <a:rPr lang="id-ID" sz="1000" dirty="0" smtClean="0"/>
            <a:t>-Luna (2015)</a:t>
          </a:r>
          <a:endParaRPr lang="id-ID" sz="1000" dirty="0"/>
        </a:p>
      </dgm:t>
    </dgm:pt>
    <dgm:pt modelId="{75B350D0-CF73-C347-815E-D4D930C5FB84}" type="parTrans" cxnId="{44EB9D29-76D3-764A-A11A-BEB7C6246433}">
      <dgm:prSet/>
      <dgm:spPr/>
      <dgm:t>
        <a:bodyPr/>
        <a:lstStyle/>
        <a:p>
          <a:endParaRPr lang="id-ID"/>
        </a:p>
      </dgm:t>
    </dgm:pt>
    <dgm:pt modelId="{5A2218A0-D1E9-BC43-AD79-5B770EA7DEF0}" type="sibTrans" cxnId="{44EB9D29-76D3-764A-A11A-BEB7C6246433}">
      <dgm:prSet/>
      <dgm:spPr/>
      <dgm:t>
        <a:bodyPr/>
        <a:lstStyle/>
        <a:p>
          <a:endParaRPr lang="id-ID"/>
        </a:p>
      </dgm:t>
    </dgm:pt>
    <dgm:pt modelId="{639D4671-AFD2-144B-96D4-FDC5C39DA060}">
      <dgm:prSet phldrT="[Teks]" custT="1"/>
      <dgm:spPr/>
      <dgm:t>
        <a:bodyPr/>
        <a:lstStyle/>
        <a:p>
          <a:r>
            <a:rPr lang="id-ID" sz="1000" dirty="0" err="1" smtClean="0"/>
            <a:t>Xia</a:t>
          </a:r>
          <a:r>
            <a:rPr lang="id-ID" sz="1000" dirty="0" smtClean="0"/>
            <a:t> (2017)</a:t>
          </a:r>
          <a:endParaRPr lang="id-ID" sz="1000" dirty="0"/>
        </a:p>
      </dgm:t>
    </dgm:pt>
    <dgm:pt modelId="{E96C3E24-593C-9241-9558-E379AF10CE27}" type="parTrans" cxnId="{C2D84E4B-C90D-7542-B515-CCC31D2AA23A}">
      <dgm:prSet/>
      <dgm:spPr/>
      <dgm:t>
        <a:bodyPr/>
        <a:lstStyle/>
        <a:p>
          <a:endParaRPr lang="id-ID"/>
        </a:p>
      </dgm:t>
    </dgm:pt>
    <dgm:pt modelId="{57CACA17-76E8-3B4B-ABD9-20ABEBE3CE91}" type="sibTrans" cxnId="{C2D84E4B-C90D-7542-B515-CCC31D2AA23A}">
      <dgm:prSet/>
      <dgm:spPr/>
      <dgm:t>
        <a:bodyPr/>
        <a:lstStyle/>
        <a:p>
          <a:endParaRPr lang="id-ID"/>
        </a:p>
      </dgm:t>
    </dgm:pt>
    <dgm:pt modelId="{C44B5BCD-10EE-C740-9A2F-D3DDD3E1989C}">
      <dgm:prSet phldrT="[Teks]" custT="1"/>
      <dgm:spPr/>
      <dgm:t>
        <a:bodyPr/>
        <a:lstStyle/>
        <a:p>
          <a:r>
            <a:rPr lang="id-ID" sz="1000" dirty="0" smtClean="0"/>
            <a:t>Hu (2022)</a:t>
          </a:r>
          <a:endParaRPr lang="id-ID" sz="1000" dirty="0"/>
        </a:p>
      </dgm:t>
    </dgm:pt>
    <dgm:pt modelId="{73502F6E-6771-BB45-8D18-855225E5A84D}" type="parTrans" cxnId="{F025E7F7-B062-D24B-AB3E-24A43F5D63E5}">
      <dgm:prSet/>
      <dgm:spPr/>
      <dgm:t>
        <a:bodyPr/>
        <a:lstStyle/>
        <a:p>
          <a:endParaRPr lang="id-ID"/>
        </a:p>
      </dgm:t>
    </dgm:pt>
    <dgm:pt modelId="{0F82F21C-3855-0F4B-BCF7-F1D567431656}" type="sibTrans" cxnId="{F025E7F7-B062-D24B-AB3E-24A43F5D63E5}">
      <dgm:prSet/>
      <dgm:spPr/>
      <dgm:t>
        <a:bodyPr/>
        <a:lstStyle/>
        <a:p>
          <a:endParaRPr lang="id-ID"/>
        </a:p>
      </dgm:t>
    </dgm:pt>
    <dgm:pt modelId="{A8DF5E88-F07D-9B4A-B388-B27A17935BB1}">
      <dgm:prSet phldrT="[Teks]" custT="1"/>
      <dgm:spPr/>
      <dgm:t>
        <a:bodyPr/>
        <a:lstStyle/>
        <a:p>
          <a:r>
            <a:rPr lang="id-ID" sz="1000" dirty="0" err="1" smtClean="0"/>
            <a:t>Zhao</a:t>
          </a:r>
          <a:r>
            <a:rPr lang="id-ID" sz="1000" dirty="0" smtClean="0"/>
            <a:t> &amp; </a:t>
          </a:r>
          <a:r>
            <a:rPr lang="id-ID" sz="1000" dirty="0" err="1" smtClean="0"/>
            <a:t>Liao</a:t>
          </a:r>
          <a:r>
            <a:rPr lang="id-ID" sz="1000" dirty="0" smtClean="0"/>
            <a:t> (2021)</a:t>
          </a:r>
          <a:endParaRPr lang="id-ID" sz="1000" dirty="0"/>
        </a:p>
      </dgm:t>
    </dgm:pt>
    <dgm:pt modelId="{030EBE6E-1576-7C46-BDE2-42B17F2AA8DC}" type="parTrans" cxnId="{822B5185-23C7-DF4F-BB54-B798B55CF546}">
      <dgm:prSet/>
      <dgm:spPr/>
      <dgm:t>
        <a:bodyPr/>
        <a:lstStyle/>
        <a:p>
          <a:endParaRPr lang="id-ID"/>
        </a:p>
      </dgm:t>
    </dgm:pt>
    <dgm:pt modelId="{AF7C8272-A3D1-614C-BE31-3AE42A5C9EBA}" type="sibTrans" cxnId="{822B5185-23C7-DF4F-BB54-B798B55CF546}">
      <dgm:prSet/>
      <dgm:spPr/>
      <dgm:t>
        <a:bodyPr/>
        <a:lstStyle/>
        <a:p>
          <a:endParaRPr lang="id-ID"/>
        </a:p>
      </dgm:t>
    </dgm:pt>
    <dgm:pt modelId="{19C46CA9-847D-B346-AC96-51E606049AB2}" type="pres">
      <dgm:prSet presAssocID="{E1A6984E-0471-5948-9907-D29288F50990}" presName="Name0" presStyleCnt="0">
        <dgm:presLayoutVars>
          <dgm:chMax/>
          <dgm:chPref/>
          <dgm:dir/>
          <dgm:animLvl val="lvl"/>
        </dgm:presLayoutVars>
      </dgm:prSet>
      <dgm:spPr/>
      <dgm:t>
        <a:bodyPr/>
        <a:lstStyle/>
        <a:p>
          <a:endParaRPr lang="id-ID"/>
        </a:p>
      </dgm:t>
    </dgm:pt>
    <dgm:pt modelId="{161C1A9F-5AA7-DF42-A5E8-F03665E545BD}" type="pres">
      <dgm:prSet presAssocID="{639D4671-AFD2-144B-96D4-FDC5C39DA060}" presName="composite" presStyleCnt="0"/>
      <dgm:spPr/>
      <dgm:t>
        <a:bodyPr/>
        <a:lstStyle/>
        <a:p>
          <a:endParaRPr lang="id-ID"/>
        </a:p>
      </dgm:t>
    </dgm:pt>
    <dgm:pt modelId="{2AA34F64-C4D7-DC4F-92C9-AEAE7E11C27A}" type="pres">
      <dgm:prSet presAssocID="{639D4671-AFD2-144B-96D4-FDC5C39DA060}" presName="Parent1" presStyleLbl="node1" presStyleIdx="0" presStyleCnt="10">
        <dgm:presLayoutVars>
          <dgm:chMax val="1"/>
          <dgm:chPref val="1"/>
          <dgm:bulletEnabled val="1"/>
        </dgm:presLayoutVars>
      </dgm:prSet>
      <dgm:spPr/>
      <dgm:t>
        <a:bodyPr/>
        <a:lstStyle/>
        <a:p>
          <a:endParaRPr lang="id-ID"/>
        </a:p>
      </dgm:t>
    </dgm:pt>
    <dgm:pt modelId="{BC1D6B61-BD9C-AF46-8C9E-325C8B315CCC}" type="pres">
      <dgm:prSet presAssocID="{639D4671-AFD2-144B-96D4-FDC5C39DA060}" presName="Childtext1" presStyleLbl="revTx" presStyleIdx="0" presStyleCnt="5">
        <dgm:presLayoutVars>
          <dgm:chMax val="0"/>
          <dgm:chPref val="0"/>
          <dgm:bulletEnabled val="1"/>
        </dgm:presLayoutVars>
      </dgm:prSet>
      <dgm:spPr/>
      <dgm:t>
        <a:bodyPr/>
        <a:lstStyle/>
        <a:p>
          <a:endParaRPr lang="id-ID"/>
        </a:p>
      </dgm:t>
    </dgm:pt>
    <dgm:pt modelId="{2088F18E-1320-4448-AF56-4F51779A0B28}" type="pres">
      <dgm:prSet presAssocID="{639D4671-AFD2-144B-96D4-FDC5C39DA060}" presName="BalanceSpacing" presStyleCnt="0"/>
      <dgm:spPr/>
      <dgm:t>
        <a:bodyPr/>
        <a:lstStyle/>
        <a:p>
          <a:endParaRPr lang="id-ID"/>
        </a:p>
      </dgm:t>
    </dgm:pt>
    <dgm:pt modelId="{B127E0CE-6C49-794B-9841-ED4C84986F2B}" type="pres">
      <dgm:prSet presAssocID="{639D4671-AFD2-144B-96D4-FDC5C39DA060}" presName="BalanceSpacing1" presStyleCnt="0"/>
      <dgm:spPr/>
      <dgm:t>
        <a:bodyPr/>
        <a:lstStyle/>
        <a:p>
          <a:endParaRPr lang="id-ID"/>
        </a:p>
      </dgm:t>
    </dgm:pt>
    <dgm:pt modelId="{CC7F39C8-0F26-594F-9AB5-35BFBAE33CEB}" type="pres">
      <dgm:prSet presAssocID="{57CACA17-76E8-3B4B-ABD9-20ABEBE3CE91}" presName="Accent1Text" presStyleLbl="node1" presStyleIdx="1" presStyleCnt="10"/>
      <dgm:spPr/>
      <dgm:t>
        <a:bodyPr/>
        <a:lstStyle/>
        <a:p>
          <a:endParaRPr lang="id-ID"/>
        </a:p>
      </dgm:t>
    </dgm:pt>
    <dgm:pt modelId="{EBC0E830-EF6D-AF44-B51E-6059947B60A2}" type="pres">
      <dgm:prSet presAssocID="{57CACA17-76E8-3B4B-ABD9-20ABEBE3CE91}" presName="spaceBetweenRectangles" presStyleCnt="0"/>
      <dgm:spPr/>
      <dgm:t>
        <a:bodyPr/>
        <a:lstStyle/>
        <a:p>
          <a:endParaRPr lang="id-ID"/>
        </a:p>
      </dgm:t>
    </dgm:pt>
    <dgm:pt modelId="{667A1D38-6077-EC40-870F-0BC151147CDE}" type="pres">
      <dgm:prSet presAssocID="{ABC59479-60F9-3F4E-8C8E-63A6D10268EE}" presName="composite" presStyleCnt="0"/>
      <dgm:spPr/>
      <dgm:t>
        <a:bodyPr/>
        <a:lstStyle/>
        <a:p>
          <a:endParaRPr lang="id-ID"/>
        </a:p>
      </dgm:t>
    </dgm:pt>
    <dgm:pt modelId="{1E4D543B-8E72-5D42-B95E-8F6C402848B5}" type="pres">
      <dgm:prSet presAssocID="{ABC59479-60F9-3F4E-8C8E-63A6D10268EE}" presName="Parent1" presStyleLbl="node1" presStyleIdx="2" presStyleCnt="10" custScaleX="186432" custLinFactNeighborX="-19383">
        <dgm:presLayoutVars>
          <dgm:chMax val="1"/>
          <dgm:chPref val="1"/>
          <dgm:bulletEnabled val="1"/>
        </dgm:presLayoutVars>
      </dgm:prSet>
      <dgm:spPr/>
      <dgm:t>
        <a:bodyPr/>
        <a:lstStyle/>
        <a:p>
          <a:endParaRPr lang="id-ID"/>
        </a:p>
      </dgm:t>
    </dgm:pt>
    <dgm:pt modelId="{DA539F83-89BF-214F-9F42-E8C26941D2D0}" type="pres">
      <dgm:prSet presAssocID="{ABC59479-60F9-3F4E-8C8E-63A6D10268EE}" presName="Childtext1" presStyleLbl="revTx" presStyleIdx="1" presStyleCnt="5">
        <dgm:presLayoutVars>
          <dgm:chMax val="0"/>
          <dgm:chPref val="0"/>
          <dgm:bulletEnabled val="1"/>
        </dgm:presLayoutVars>
      </dgm:prSet>
      <dgm:spPr/>
      <dgm:t>
        <a:bodyPr/>
        <a:lstStyle/>
        <a:p>
          <a:endParaRPr lang="id-ID"/>
        </a:p>
      </dgm:t>
    </dgm:pt>
    <dgm:pt modelId="{B17B5A35-366D-8C4E-AEAA-24EC104692CC}" type="pres">
      <dgm:prSet presAssocID="{ABC59479-60F9-3F4E-8C8E-63A6D10268EE}" presName="BalanceSpacing" presStyleCnt="0"/>
      <dgm:spPr/>
      <dgm:t>
        <a:bodyPr/>
        <a:lstStyle/>
        <a:p>
          <a:endParaRPr lang="id-ID"/>
        </a:p>
      </dgm:t>
    </dgm:pt>
    <dgm:pt modelId="{60CC94F6-B85C-694F-B0D0-FFB83B135F2E}" type="pres">
      <dgm:prSet presAssocID="{ABC59479-60F9-3F4E-8C8E-63A6D10268EE}" presName="BalanceSpacing1" presStyleCnt="0"/>
      <dgm:spPr/>
      <dgm:t>
        <a:bodyPr/>
        <a:lstStyle/>
        <a:p>
          <a:endParaRPr lang="id-ID"/>
        </a:p>
      </dgm:t>
    </dgm:pt>
    <dgm:pt modelId="{5CAC11B9-878F-BA44-9E2A-D19005A25224}" type="pres">
      <dgm:prSet presAssocID="{3363A494-7D41-854D-A694-8B076E696A6B}" presName="Accent1Text" presStyleLbl="node1" presStyleIdx="3" presStyleCnt="10"/>
      <dgm:spPr/>
      <dgm:t>
        <a:bodyPr/>
        <a:lstStyle/>
        <a:p>
          <a:endParaRPr lang="id-ID"/>
        </a:p>
      </dgm:t>
    </dgm:pt>
    <dgm:pt modelId="{B5C2C025-AA01-7B49-A134-E5F21C0F16A0}" type="pres">
      <dgm:prSet presAssocID="{3363A494-7D41-854D-A694-8B076E696A6B}" presName="spaceBetweenRectangles" presStyleCnt="0"/>
      <dgm:spPr/>
      <dgm:t>
        <a:bodyPr/>
        <a:lstStyle/>
        <a:p>
          <a:endParaRPr lang="id-ID"/>
        </a:p>
      </dgm:t>
    </dgm:pt>
    <dgm:pt modelId="{F78F625D-E48C-E944-BE51-C3A6DAA8FDD2}" type="pres">
      <dgm:prSet presAssocID="{E5C826B9-C91C-654E-A712-35A31B43254E}" presName="composite" presStyleCnt="0"/>
      <dgm:spPr/>
      <dgm:t>
        <a:bodyPr/>
        <a:lstStyle/>
        <a:p>
          <a:endParaRPr lang="id-ID"/>
        </a:p>
      </dgm:t>
    </dgm:pt>
    <dgm:pt modelId="{528A237E-5ECC-1741-9ECC-1177D2DB3EA6}" type="pres">
      <dgm:prSet presAssocID="{E5C826B9-C91C-654E-A712-35A31B43254E}" presName="Parent1" presStyleLbl="node1" presStyleIdx="4" presStyleCnt="10" custScaleX="117561">
        <dgm:presLayoutVars>
          <dgm:chMax val="1"/>
          <dgm:chPref val="1"/>
          <dgm:bulletEnabled val="1"/>
        </dgm:presLayoutVars>
      </dgm:prSet>
      <dgm:spPr/>
      <dgm:t>
        <a:bodyPr/>
        <a:lstStyle/>
        <a:p>
          <a:endParaRPr lang="id-ID"/>
        </a:p>
      </dgm:t>
    </dgm:pt>
    <dgm:pt modelId="{312574A6-46AD-ED43-A117-B514629CB9C2}" type="pres">
      <dgm:prSet presAssocID="{E5C826B9-C91C-654E-A712-35A31B43254E}" presName="Childtext1" presStyleLbl="revTx" presStyleIdx="2" presStyleCnt="5">
        <dgm:presLayoutVars>
          <dgm:chMax val="0"/>
          <dgm:chPref val="0"/>
          <dgm:bulletEnabled val="1"/>
        </dgm:presLayoutVars>
      </dgm:prSet>
      <dgm:spPr/>
      <dgm:t>
        <a:bodyPr/>
        <a:lstStyle/>
        <a:p>
          <a:endParaRPr lang="id-ID"/>
        </a:p>
      </dgm:t>
    </dgm:pt>
    <dgm:pt modelId="{824F5105-2F1F-484D-8972-6F897C25BCAE}" type="pres">
      <dgm:prSet presAssocID="{E5C826B9-C91C-654E-A712-35A31B43254E}" presName="BalanceSpacing" presStyleCnt="0"/>
      <dgm:spPr/>
      <dgm:t>
        <a:bodyPr/>
        <a:lstStyle/>
        <a:p>
          <a:endParaRPr lang="id-ID"/>
        </a:p>
      </dgm:t>
    </dgm:pt>
    <dgm:pt modelId="{12851CCB-2E5D-F648-9045-8FB7D56DB3F0}" type="pres">
      <dgm:prSet presAssocID="{E5C826B9-C91C-654E-A712-35A31B43254E}" presName="BalanceSpacing1" presStyleCnt="0"/>
      <dgm:spPr/>
      <dgm:t>
        <a:bodyPr/>
        <a:lstStyle/>
        <a:p>
          <a:endParaRPr lang="id-ID"/>
        </a:p>
      </dgm:t>
    </dgm:pt>
    <dgm:pt modelId="{C8234B8A-AEC4-4846-B46C-E4D5BD6338CF}" type="pres">
      <dgm:prSet presAssocID="{5A2218A0-D1E9-BC43-AD79-5B770EA7DEF0}" presName="Accent1Text" presStyleLbl="node1" presStyleIdx="5" presStyleCnt="10"/>
      <dgm:spPr/>
      <dgm:t>
        <a:bodyPr/>
        <a:lstStyle/>
        <a:p>
          <a:endParaRPr lang="id-ID"/>
        </a:p>
      </dgm:t>
    </dgm:pt>
    <dgm:pt modelId="{447A3F8D-8947-0344-BE3E-1370B5226DB8}" type="pres">
      <dgm:prSet presAssocID="{5A2218A0-D1E9-BC43-AD79-5B770EA7DEF0}" presName="spaceBetweenRectangles" presStyleCnt="0"/>
      <dgm:spPr/>
      <dgm:t>
        <a:bodyPr/>
        <a:lstStyle/>
        <a:p>
          <a:endParaRPr lang="id-ID"/>
        </a:p>
      </dgm:t>
    </dgm:pt>
    <dgm:pt modelId="{DC279D02-CFEB-EF4E-9676-EC47EA87B3CE}" type="pres">
      <dgm:prSet presAssocID="{C44B5BCD-10EE-C740-9A2F-D3DDD3E1989C}" presName="composite" presStyleCnt="0"/>
      <dgm:spPr/>
      <dgm:t>
        <a:bodyPr/>
        <a:lstStyle/>
        <a:p>
          <a:endParaRPr lang="id-ID"/>
        </a:p>
      </dgm:t>
    </dgm:pt>
    <dgm:pt modelId="{D88165DA-C6EF-6740-9CD5-2DD7F0A8A755}" type="pres">
      <dgm:prSet presAssocID="{C44B5BCD-10EE-C740-9A2F-D3DDD3E1989C}" presName="Parent1" presStyleLbl="node1" presStyleIdx="6" presStyleCnt="10">
        <dgm:presLayoutVars>
          <dgm:chMax val="1"/>
          <dgm:chPref val="1"/>
          <dgm:bulletEnabled val="1"/>
        </dgm:presLayoutVars>
      </dgm:prSet>
      <dgm:spPr/>
      <dgm:t>
        <a:bodyPr/>
        <a:lstStyle/>
        <a:p>
          <a:endParaRPr lang="id-ID"/>
        </a:p>
      </dgm:t>
    </dgm:pt>
    <dgm:pt modelId="{77849F21-6313-0E4F-B348-B87D75B41F34}" type="pres">
      <dgm:prSet presAssocID="{C44B5BCD-10EE-C740-9A2F-D3DDD3E1989C}" presName="Childtext1" presStyleLbl="revTx" presStyleIdx="3" presStyleCnt="5">
        <dgm:presLayoutVars>
          <dgm:chMax val="0"/>
          <dgm:chPref val="0"/>
          <dgm:bulletEnabled val="1"/>
        </dgm:presLayoutVars>
      </dgm:prSet>
      <dgm:spPr/>
      <dgm:t>
        <a:bodyPr/>
        <a:lstStyle/>
        <a:p>
          <a:endParaRPr lang="id-ID"/>
        </a:p>
      </dgm:t>
    </dgm:pt>
    <dgm:pt modelId="{06261710-5F89-404A-9B60-D1CB17AE6F45}" type="pres">
      <dgm:prSet presAssocID="{C44B5BCD-10EE-C740-9A2F-D3DDD3E1989C}" presName="BalanceSpacing" presStyleCnt="0"/>
      <dgm:spPr/>
      <dgm:t>
        <a:bodyPr/>
        <a:lstStyle/>
        <a:p>
          <a:endParaRPr lang="id-ID"/>
        </a:p>
      </dgm:t>
    </dgm:pt>
    <dgm:pt modelId="{7728D924-F338-1340-80B3-FDB3C549A513}" type="pres">
      <dgm:prSet presAssocID="{C44B5BCD-10EE-C740-9A2F-D3DDD3E1989C}" presName="BalanceSpacing1" presStyleCnt="0"/>
      <dgm:spPr/>
      <dgm:t>
        <a:bodyPr/>
        <a:lstStyle/>
        <a:p>
          <a:endParaRPr lang="id-ID"/>
        </a:p>
      </dgm:t>
    </dgm:pt>
    <dgm:pt modelId="{9378BFC7-AF83-5A4D-8732-D511330BEB00}" type="pres">
      <dgm:prSet presAssocID="{0F82F21C-3855-0F4B-BCF7-F1D567431656}" presName="Accent1Text" presStyleLbl="node1" presStyleIdx="7" presStyleCnt="10"/>
      <dgm:spPr/>
      <dgm:t>
        <a:bodyPr/>
        <a:lstStyle/>
        <a:p>
          <a:endParaRPr lang="id-ID"/>
        </a:p>
      </dgm:t>
    </dgm:pt>
    <dgm:pt modelId="{E4B12B86-588D-DD41-9708-540F36934420}" type="pres">
      <dgm:prSet presAssocID="{0F82F21C-3855-0F4B-BCF7-F1D567431656}" presName="spaceBetweenRectangles" presStyleCnt="0"/>
      <dgm:spPr/>
      <dgm:t>
        <a:bodyPr/>
        <a:lstStyle/>
        <a:p>
          <a:endParaRPr lang="id-ID"/>
        </a:p>
      </dgm:t>
    </dgm:pt>
    <dgm:pt modelId="{CFDFFCDC-8882-6445-ADD8-7B823754F254}" type="pres">
      <dgm:prSet presAssocID="{A8DF5E88-F07D-9B4A-B388-B27A17935BB1}" presName="composite" presStyleCnt="0"/>
      <dgm:spPr/>
      <dgm:t>
        <a:bodyPr/>
        <a:lstStyle/>
        <a:p>
          <a:endParaRPr lang="id-ID"/>
        </a:p>
      </dgm:t>
    </dgm:pt>
    <dgm:pt modelId="{DA6E91E3-3F92-4547-A238-9733878A70CB}" type="pres">
      <dgm:prSet presAssocID="{A8DF5E88-F07D-9B4A-B388-B27A17935BB1}" presName="Parent1" presStyleLbl="node1" presStyleIdx="8" presStyleCnt="10">
        <dgm:presLayoutVars>
          <dgm:chMax val="1"/>
          <dgm:chPref val="1"/>
          <dgm:bulletEnabled val="1"/>
        </dgm:presLayoutVars>
      </dgm:prSet>
      <dgm:spPr/>
      <dgm:t>
        <a:bodyPr/>
        <a:lstStyle/>
        <a:p>
          <a:endParaRPr lang="id-ID"/>
        </a:p>
      </dgm:t>
    </dgm:pt>
    <dgm:pt modelId="{392475A1-B7D6-324F-B286-A7E5F682165D}" type="pres">
      <dgm:prSet presAssocID="{A8DF5E88-F07D-9B4A-B388-B27A17935BB1}" presName="Childtext1" presStyleLbl="revTx" presStyleIdx="4" presStyleCnt="5">
        <dgm:presLayoutVars>
          <dgm:chMax val="0"/>
          <dgm:chPref val="0"/>
          <dgm:bulletEnabled val="1"/>
        </dgm:presLayoutVars>
      </dgm:prSet>
      <dgm:spPr/>
      <dgm:t>
        <a:bodyPr/>
        <a:lstStyle/>
        <a:p>
          <a:endParaRPr lang="id-ID"/>
        </a:p>
      </dgm:t>
    </dgm:pt>
    <dgm:pt modelId="{B83C078C-B39A-8641-A4AD-BAC6FCCC048F}" type="pres">
      <dgm:prSet presAssocID="{A8DF5E88-F07D-9B4A-B388-B27A17935BB1}" presName="BalanceSpacing" presStyleCnt="0"/>
      <dgm:spPr/>
      <dgm:t>
        <a:bodyPr/>
        <a:lstStyle/>
        <a:p>
          <a:endParaRPr lang="id-ID"/>
        </a:p>
      </dgm:t>
    </dgm:pt>
    <dgm:pt modelId="{52ACEBA1-A66A-F648-A79E-C2CF286503D3}" type="pres">
      <dgm:prSet presAssocID="{A8DF5E88-F07D-9B4A-B388-B27A17935BB1}" presName="BalanceSpacing1" presStyleCnt="0"/>
      <dgm:spPr/>
      <dgm:t>
        <a:bodyPr/>
        <a:lstStyle/>
        <a:p>
          <a:endParaRPr lang="id-ID"/>
        </a:p>
      </dgm:t>
    </dgm:pt>
    <dgm:pt modelId="{D3580344-3660-4648-B1E3-923449696EB2}" type="pres">
      <dgm:prSet presAssocID="{AF7C8272-A3D1-614C-BE31-3AE42A5C9EBA}" presName="Accent1Text" presStyleLbl="node1" presStyleIdx="9" presStyleCnt="10"/>
      <dgm:spPr/>
      <dgm:t>
        <a:bodyPr/>
        <a:lstStyle/>
        <a:p>
          <a:endParaRPr lang="id-ID"/>
        </a:p>
      </dgm:t>
    </dgm:pt>
  </dgm:ptLst>
  <dgm:cxnLst>
    <dgm:cxn modelId="{40EC89F0-C9A2-DB44-802E-08D56AC98EB5}" type="presOf" srcId="{E5C826B9-C91C-654E-A712-35A31B43254E}" destId="{528A237E-5ECC-1741-9ECC-1177D2DB3EA6}" srcOrd="0" destOrd="0" presId="urn:microsoft.com/office/officeart/2008/layout/AlternatingHexagons"/>
    <dgm:cxn modelId="{44EB9D29-76D3-764A-A11A-BEB7C6246433}" srcId="{E1A6984E-0471-5948-9907-D29288F50990}" destId="{E5C826B9-C91C-654E-A712-35A31B43254E}" srcOrd="2" destOrd="0" parTransId="{75B350D0-CF73-C347-815E-D4D930C5FB84}" sibTransId="{5A2218A0-D1E9-BC43-AD79-5B770EA7DEF0}"/>
    <dgm:cxn modelId="{6CA80AB0-48AF-064C-A613-65E916E715CB}" type="presOf" srcId="{C44B5BCD-10EE-C740-9A2F-D3DDD3E1989C}" destId="{D88165DA-C6EF-6740-9CD5-2DD7F0A8A755}" srcOrd="0" destOrd="0" presId="urn:microsoft.com/office/officeart/2008/layout/AlternatingHexagons"/>
    <dgm:cxn modelId="{3E6D8F3A-F7AE-9F46-B4D3-7AA3C1098278}" type="presOf" srcId="{5A2218A0-D1E9-BC43-AD79-5B770EA7DEF0}" destId="{C8234B8A-AEC4-4846-B46C-E4D5BD6338CF}" srcOrd="0" destOrd="0" presId="urn:microsoft.com/office/officeart/2008/layout/AlternatingHexagons"/>
    <dgm:cxn modelId="{F025E7F7-B062-D24B-AB3E-24A43F5D63E5}" srcId="{E1A6984E-0471-5948-9907-D29288F50990}" destId="{C44B5BCD-10EE-C740-9A2F-D3DDD3E1989C}" srcOrd="3" destOrd="0" parTransId="{73502F6E-6771-BB45-8D18-855225E5A84D}" sibTransId="{0F82F21C-3855-0F4B-BCF7-F1D567431656}"/>
    <dgm:cxn modelId="{F00A91AE-F820-9740-90C3-64D53AB3AE30}" srcId="{E1A6984E-0471-5948-9907-D29288F50990}" destId="{ABC59479-60F9-3F4E-8C8E-63A6D10268EE}" srcOrd="1" destOrd="0" parTransId="{79136C9E-C495-1843-8755-0C9097A9DA30}" sibTransId="{3363A494-7D41-854D-A694-8B076E696A6B}"/>
    <dgm:cxn modelId="{C2D84E4B-C90D-7542-B515-CCC31D2AA23A}" srcId="{E1A6984E-0471-5948-9907-D29288F50990}" destId="{639D4671-AFD2-144B-96D4-FDC5C39DA060}" srcOrd="0" destOrd="0" parTransId="{E96C3E24-593C-9241-9558-E379AF10CE27}" sibTransId="{57CACA17-76E8-3B4B-ABD9-20ABEBE3CE91}"/>
    <dgm:cxn modelId="{3BC92614-28B6-6247-917C-6F29E2AEC3F1}" type="presOf" srcId="{A8DF5E88-F07D-9B4A-B388-B27A17935BB1}" destId="{DA6E91E3-3F92-4547-A238-9733878A70CB}" srcOrd="0" destOrd="0" presId="urn:microsoft.com/office/officeart/2008/layout/AlternatingHexagons"/>
    <dgm:cxn modelId="{3BC5CB95-1430-4541-928E-2B5F2BCB44A8}" type="presOf" srcId="{E1A6984E-0471-5948-9907-D29288F50990}" destId="{19C46CA9-847D-B346-AC96-51E606049AB2}" srcOrd="0" destOrd="0" presId="urn:microsoft.com/office/officeart/2008/layout/AlternatingHexagons"/>
    <dgm:cxn modelId="{22C86AA7-C25A-7C44-BDA7-2225B41D9EB5}" type="presOf" srcId="{0F82F21C-3855-0F4B-BCF7-F1D567431656}" destId="{9378BFC7-AF83-5A4D-8732-D511330BEB00}" srcOrd="0" destOrd="0" presId="urn:microsoft.com/office/officeart/2008/layout/AlternatingHexagons"/>
    <dgm:cxn modelId="{E4BB8BA2-902D-FB4B-84C7-419D89AB724A}" type="presOf" srcId="{3363A494-7D41-854D-A694-8B076E696A6B}" destId="{5CAC11B9-878F-BA44-9E2A-D19005A25224}" srcOrd="0" destOrd="0" presId="urn:microsoft.com/office/officeart/2008/layout/AlternatingHexagons"/>
    <dgm:cxn modelId="{822B5185-23C7-DF4F-BB54-B798B55CF546}" srcId="{E1A6984E-0471-5948-9907-D29288F50990}" destId="{A8DF5E88-F07D-9B4A-B388-B27A17935BB1}" srcOrd="4" destOrd="0" parTransId="{030EBE6E-1576-7C46-BDE2-42B17F2AA8DC}" sibTransId="{AF7C8272-A3D1-614C-BE31-3AE42A5C9EBA}"/>
    <dgm:cxn modelId="{110C5DC8-6304-C34C-8391-0443D1343B5A}" type="presOf" srcId="{ABC59479-60F9-3F4E-8C8E-63A6D10268EE}" destId="{1E4D543B-8E72-5D42-B95E-8F6C402848B5}" srcOrd="0" destOrd="0" presId="urn:microsoft.com/office/officeart/2008/layout/AlternatingHexagons"/>
    <dgm:cxn modelId="{7646E89C-E1A4-1D4B-9B4E-206F8DF25CC3}" type="presOf" srcId="{639D4671-AFD2-144B-96D4-FDC5C39DA060}" destId="{2AA34F64-C4D7-DC4F-92C9-AEAE7E11C27A}" srcOrd="0" destOrd="0" presId="urn:microsoft.com/office/officeart/2008/layout/AlternatingHexagons"/>
    <dgm:cxn modelId="{772451ED-8150-F74D-A86E-D8373B134307}" type="presOf" srcId="{57CACA17-76E8-3B4B-ABD9-20ABEBE3CE91}" destId="{CC7F39C8-0F26-594F-9AB5-35BFBAE33CEB}" srcOrd="0" destOrd="0" presId="urn:microsoft.com/office/officeart/2008/layout/AlternatingHexagons"/>
    <dgm:cxn modelId="{E872F73C-6F12-7040-8FBF-F8B950552D82}" type="presOf" srcId="{AF7C8272-A3D1-614C-BE31-3AE42A5C9EBA}" destId="{D3580344-3660-4648-B1E3-923449696EB2}" srcOrd="0" destOrd="0" presId="urn:microsoft.com/office/officeart/2008/layout/AlternatingHexagons"/>
    <dgm:cxn modelId="{9015DC19-B202-6B4A-8E5C-835CE60D46EA}" type="presParOf" srcId="{19C46CA9-847D-B346-AC96-51E606049AB2}" destId="{161C1A9F-5AA7-DF42-A5E8-F03665E545BD}" srcOrd="0" destOrd="0" presId="urn:microsoft.com/office/officeart/2008/layout/AlternatingHexagons"/>
    <dgm:cxn modelId="{22F8DC45-4203-2B44-8CA3-16A093978A80}" type="presParOf" srcId="{161C1A9F-5AA7-DF42-A5E8-F03665E545BD}" destId="{2AA34F64-C4D7-DC4F-92C9-AEAE7E11C27A}" srcOrd="0" destOrd="0" presId="urn:microsoft.com/office/officeart/2008/layout/AlternatingHexagons"/>
    <dgm:cxn modelId="{8D7A1B23-037D-4F41-B7AC-42A9DC10DEF7}" type="presParOf" srcId="{161C1A9F-5AA7-DF42-A5E8-F03665E545BD}" destId="{BC1D6B61-BD9C-AF46-8C9E-325C8B315CCC}" srcOrd="1" destOrd="0" presId="urn:microsoft.com/office/officeart/2008/layout/AlternatingHexagons"/>
    <dgm:cxn modelId="{F07980EA-972A-CE45-BDAB-457625194A51}" type="presParOf" srcId="{161C1A9F-5AA7-DF42-A5E8-F03665E545BD}" destId="{2088F18E-1320-4448-AF56-4F51779A0B28}" srcOrd="2" destOrd="0" presId="urn:microsoft.com/office/officeart/2008/layout/AlternatingHexagons"/>
    <dgm:cxn modelId="{6DD46F1A-7E72-484A-A08A-D83FD446F524}" type="presParOf" srcId="{161C1A9F-5AA7-DF42-A5E8-F03665E545BD}" destId="{B127E0CE-6C49-794B-9841-ED4C84986F2B}" srcOrd="3" destOrd="0" presId="urn:microsoft.com/office/officeart/2008/layout/AlternatingHexagons"/>
    <dgm:cxn modelId="{AF5B9E14-3508-1A40-B7C8-8D055456FC3D}" type="presParOf" srcId="{161C1A9F-5AA7-DF42-A5E8-F03665E545BD}" destId="{CC7F39C8-0F26-594F-9AB5-35BFBAE33CEB}" srcOrd="4" destOrd="0" presId="urn:microsoft.com/office/officeart/2008/layout/AlternatingHexagons"/>
    <dgm:cxn modelId="{8F6939A8-3C35-5E41-98CB-F7EDEB74A246}" type="presParOf" srcId="{19C46CA9-847D-B346-AC96-51E606049AB2}" destId="{EBC0E830-EF6D-AF44-B51E-6059947B60A2}" srcOrd="1" destOrd="0" presId="urn:microsoft.com/office/officeart/2008/layout/AlternatingHexagons"/>
    <dgm:cxn modelId="{12A3BB70-7339-A941-A6D3-E2640BF32AFA}" type="presParOf" srcId="{19C46CA9-847D-B346-AC96-51E606049AB2}" destId="{667A1D38-6077-EC40-870F-0BC151147CDE}" srcOrd="2" destOrd="0" presId="urn:microsoft.com/office/officeart/2008/layout/AlternatingHexagons"/>
    <dgm:cxn modelId="{6D3170B3-23B8-2B41-9451-E91352E7FD18}" type="presParOf" srcId="{667A1D38-6077-EC40-870F-0BC151147CDE}" destId="{1E4D543B-8E72-5D42-B95E-8F6C402848B5}" srcOrd="0" destOrd="0" presId="urn:microsoft.com/office/officeart/2008/layout/AlternatingHexagons"/>
    <dgm:cxn modelId="{C949939F-42C1-A943-BC56-71AF46AE7D18}" type="presParOf" srcId="{667A1D38-6077-EC40-870F-0BC151147CDE}" destId="{DA539F83-89BF-214F-9F42-E8C26941D2D0}" srcOrd="1" destOrd="0" presId="urn:microsoft.com/office/officeart/2008/layout/AlternatingHexagons"/>
    <dgm:cxn modelId="{0790CE02-F249-944D-8C50-C96643CF9FEB}" type="presParOf" srcId="{667A1D38-6077-EC40-870F-0BC151147CDE}" destId="{B17B5A35-366D-8C4E-AEAA-24EC104692CC}" srcOrd="2" destOrd="0" presId="urn:microsoft.com/office/officeart/2008/layout/AlternatingHexagons"/>
    <dgm:cxn modelId="{C0157C29-8C0C-874D-AAAD-F28E1D283E15}" type="presParOf" srcId="{667A1D38-6077-EC40-870F-0BC151147CDE}" destId="{60CC94F6-B85C-694F-B0D0-FFB83B135F2E}" srcOrd="3" destOrd="0" presId="urn:microsoft.com/office/officeart/2008/layout/AlternatingHexagons"/>
    <dgm:cxn modelId="{96AD66AC-3487-7040-8A33-D13E52B76470}" type="presParOf" srcId="{667A1D38-6077-EC40-870F-0BC151147CDE}" destId="{5CAC11B9-878F-BA44-9E2A-D19005A25224}" srcOrd="4" destOrd="0" presId="urn:microsoft.com/office/officeart/2008/layout/AlternatingHexagons"/>
    <dgm:cxn modelId="{B6DD3541-C3A5-FA4A-9CA5-617C52D67B2D}" type="presParOf" srcId="{19C46CA9-847D-B346-AC96-51E606049AB2}" destId="{B5C2C025-AA01-7B49-A134-E5F21C0F16A0}" srcOrd="3" destOrd="0" presId="urn:microsoft.com/office/officeart/2008/layout/AlternatingHexagons"/>
    <dgm:cxn modelId="{EEA735C4-FDE9-A941-A0C4-AC3B4A0B6A1B}" type="presParOf" srcId="{19C46CA9-847D-B346-AC96-51E606049AB2}" destId="{F78F625D-E48C-E944-BE51-C3A6DAA8FDD2}" srcOrd="4" destOrd="0" presId="urn:microsoft.com/office/officeart/2008/layout/AlternatingHexagons"/>
    <dgm:cxn modelId="{46A9845C-81BC-7045-9F61-316B3A4C38BF}" type="presParOf" srcId="{F78F625D-E48C-E944-BE51-C3A6DAA8FDD2}" destId="{528A237E-5ECC-1741-9ECC-1177D2DB3EA6}" srcOrd="0" destOrd="0" presId="urn:microsoft.com/office/officeart/2008/layout/AlternatingHexagons"/>
    <dgm:cxn modelId="{6A9F0803-E669-B546-9486-8606FD24BFF4}" type="presParOf" srcId="{F78F625D-E48C-E944-BE51-C3A6DAA8FDD2}" destId="{312574A6-46AD-ED43-A117-B514629CB9C2}" srcOrd="1" destOrd="0" presId="urn:microsoft.com/office/officeart/2008/layout/AlternatingHexagons"/>
    <dgm:cxn modelId="{3C17AFAA-71CD-024E-B427-D3EDAD012735}" type="presParOf" srcId="{F78F625D-E48C-E944-BE51-C3A6DAA8FDD2}" destId="{824F5105-2F1F-484D-8972-6F897C25BCAE}" srcOrd="2" destOrd="0" presId="urn:microsoft.com/office/officeart/2008/layout/AlternatingHexagons"/>
    <dgm:cxn modelId="{663FC2F1-E01A-194E-8F93-4C92B883278B}" type="presParOf" srcId="{F78F625D-E48C-E944-BE51-C3A6DAA8FDD2}" destId="{12851CCB-2E5D-F648-9045-8FB7D56DB3F0}" srcOrd="3" destOrd="0" presId="urn:microsoft.com/office/officeart/2008/layout/AlternatingHexagons"/>
    <dgm:cxn modelId="{84826EC4-DD50-7E40-BBF0-4CA85031AEC5}" type="presParOf" srcId="{F78F625D-E48C-E944-BE51-C3A6DAA8FDD2}" destId="{C8234B8A-AEC4-4846-B46C-E4D5BD6338CF}" srcOrd="4" destOrd="0" presId="urn:microsoft.com/office/officeart/2008/layout/AlternatingHexagons"/>
    <dgm:cxn modelId="{492882A0-4E35-764A-A8AD-28D0D3441610}" type="presParOf" srcId="{19C46CA9-847D-B346-AC96-51E606049AB2}" destId="{447A3F8D-8947-0344-BE3E-1370B5226DB8}" srcOrd="5" destOrd="0" presId="urn:microsoft.com/office/officeart/2008/layout/AlternatingHexagons"/>
    <dgm:cxn modelId="{6164898C-2C39-0B4D-9214-C62185226911}" type="presParOf" srcId="{19C46CA9-847D-B346-AC96-51E606049AB2}" destId="{DC279D02-CFEB-EF4E-9676-EC47EA87B3CE}" srcOrd="6" destOrd="0" presId="urn:microsoft.com/office/officeart/2008/layout/AlternatingHexagons"/>
    <dgm:cxn modelId="{EB3D62CE-BE74-9D4F-8A66-3A32C816AAB7}" type="presParOf" srcId="{DC279D02-CFEB-EF4E-9676-EC47EA87B3CE}" destId="{D88165DA-C6EF-6740-9CD5-2DD7F0A8A755}" srcOrd="0" destOrd="0" presId="urn:microsoft.com/office/officeart/2008/layout/AlternatingHexagons"/>
    <dgm:cxn modelId="{E3A2A655-4F61-FD46-97F1-6C0F60A9C25C}" type="presParOf" srcId="{DC279D02-CFEB-EF4E-9676-EC47EA87B3CE}" destId="{77849F21-6313-0E4F-B348-B87D75B41F34}" srcOrd="1" destOrd="0" presId="urn:microsoft.com/office/officeart/2008/layout/AlternatingHexagons"/>
    <dgm:cxn modelId="{A48DEE46-3723-2547-A699-0CA767E9D493}" type="presParOf" srcId="{DC279D02-CFEB-EF4E-9676-EC47EA87B3CE}" destId="{06261710-5F89-404A-9B60-D1CB17AE6F45}" srcOrd="2" destOrd="0" presId="urn:microsoft.com/office/officeart/2008/layout/AlternatingHexagons"/>
    <dgm:cxn modelId="{B9B586BF-8E18-204D-885C-D58DEE1721F7}" type="presParOf" srcId="{DC279D02-CFEB-EF4E-9676-EC47EA87B3CE}" destId="{7728D924-F338-1340-80B3-FDB3C549A513}" srcOrd="3" destOrd="0" presId="urn:microsoft.com/office/officeart/2008/layout/AlternatingHexagons"/>
    <dgm:cxn modelId="{AC6E9DA0-D209-BA4B-85E3-2305E1389A3F}" type="presParOf" srcId="{DC279D02-CFEB-EF4E-9676-EC47EA87B3CE}" destId="{9378BFC7-AF83-5A4D-8732-D511330BEB00}" srcOrd="4" destOrd="0" presId="urn:microsoft.com/office/officeart/2008/layout/AlternatingHexagons"/>
    <dgm:cxn modelId="{E95AC2B5-CB7B-3A4E-AF50-5039CBE46EAF}" type="presParOf" srcId="{19C46CA9-847D-B346-AC96-51E606049AB2}" destId="{E4B12B86-588D-DD41-9708-540F36934420}" srcOrd="7" destOrd="0" presId="urn:microsoft.com/office/officeart/2008/layout/AlternatingHexagons"/>
    <dgm:cxn modelId="{F61F2552-A73A-4E40-ABB4-B3364F9FC22C}" type="presParOf" srcId="{19C46CA9-847D-B346-AC96-51E606049AB2}" destId="{CFDFFCDC-8882-6445-ADD8-7B823754F254}" srcOrd="8" destOrd="0" presId="urn:microsoft.com/office/officeart/2008/layout/AlternatingHexagons"/>
    <dgm:cxn modelId="{FAF7F226-ED53-9A4F-B2E3-4BC829306542}" type="presParOf" srcId="{CFDFFCDC-8882-6445-ADD8-7B823754F254}" destId="{DA6E91E3-3F92-4547-A238-9733878A70CB}" srcOrd="0" destOrd="0" presId="urn:microsoft.com/office/officeart/2008/layout/AlternatingHexagons"/>
    <dgm:cxn modelId="{6D7786B9-AE59-5041-A95E-3CAC648E58F0}" type="presParOf" srcId="{CFDFFCDC-8882-6445-ADD8-7B823754F254}" destId="{392475A1-B7D6-324F-B286-A7E5F682165D}" srcOrd="1" destOrd="0" presId="urn:microsoft.com/office/officeart/2008/layout/AlternatingHexagons"/>
    <dgm:cxn modelId="{2C9E11A8-47C9-1A49-AE44-F371B7C180BE}" type="presParOf" srcId="{CFDFFCDC-8882-6445-ADD8-7B823754F254}" destId="{B83C078C-B39A-8641-A4AD-BAC6FCCC048F}" srcOrd="2" destOrd="0" presId="urn:microsoft.com/office/officeart/2008/layout/AlternatingHexagons"/>
    <dgm:cxn modelId="{B9640D9C-9771-B942-AE19-D3C59F7ED1A9}" type="presParOf" srcId="{CFDFFCDC-8882-6445-ADD8-7B823754F254}" destId="{52ACEBA1-A66A-F648-A79E-C2CF286503D3}" srcOrd="3" destOrd="0" presId="urn:microsoft.com/office/officeart/2008/layout/AlternatingHexagons"/>
    <dgm:cxn modelId="{8E7BF110-8722-C047-BCFF-A331A0B508D9}" type="presParOf" srcId="{CFDFFCDC-8882-6445-ADD8-7B823754F254}" destId="{D3580344-3660-4648-B1E3-923449696EB2}"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3DDEC3-4410-4A7B-A08D-B4E398522276}" type="doc">
      <dgm:prSet loTypeId="urn:microsoft.com/office/officeart/2005/8/layout/hierarchy3#1" loCatId="hierarchy" qsTypeId="urn:microsoft.com/office/officeart/2005/8/quickstyle/simple3#1" qsCatId="simple" csTypeId="urn:microsoft.com/office/officeart/2005/8/colors/accent1_2#1" csCatId="accent1" phldr="1"/>
      <dgm:spPr/>
      <dgm:t>
        <a:bodyPr/>
        <a:lstStyle/>
        <a:p>
          <a:endParaRPr lang="en-US"/>
        </a:p>
      </dgm:t>
    </dgm:pt>
    <dgm:pt modelId="{F970B406-3137-445F-A047-960BE6F8F548}">
      <dgm:prSet phldrT="[Text]" phldr="0" custT="0"/>
      <dgm:spPr/>
      <dgm:t>
        <a:bodyPr vert="horz" wrap="square"/>
        <a:lstStyle/>
        <a:p>
          <a:pPr>
            <a:lnSpc>
              <a:spcPct val="100000"/>
            </a:lnSpc>
            <a:spcBef>
              <a:spcPct val="0"/>
            </a:spcBef>
            <a:spcAft>
              <a:spcPct val="35000"/>
            </a:spcAft>
          </a:pPr>
          <a:r>
            <a:rPr lang="en-US" b="1" dirty="0" smtClean="0">
              <a:sym typeface="+mn-ea"/>
            </a:rPr>
            <a:t>Rhetorical strategies:</a:t>
          </a:r>
          <a:endParaRPr lang="en-US" dirty="0"/>
        </a:p>
      </dgm:t>
    </dgm:pt>
    <dgm:pt modelId="{A6DBE21A-0230-45DE-A17E-9E9D78667511}" type="sibTrans" cxnId="{BF76A416-7B7B-43F0-B9FC-0D1A2428FB0B}">
      <dgm:prSet/>
      <dgm:spPr/>
      <dgm:t>
        <a:bodyPr/>
        <a:lstStyle/>
        <a:p>
          <a:endParaRPr lang="en-US"/>
        </a:p>
      </dgm:t>
    </dgm:pt>
    <dgm:pt modelId="{DE9920FC-ADF2-43FC-8D66-AB16E15737FC}" type="parTrans" cxnId="{BF76A416-7B7B-43F0-B9FC-0D1A2428FB0B}">
      <dgm:prSet/>
      <dgm:spPr/>
      <dgm:t>
        <a:bodyPr/>
        <a:lstStyle/>
        <a:p>
          <a:endParaRPr lang="en-US"/>
        </a:p>
      </dgm:t>
    </dgm:pt>
    <dgm:pt modelId="{2199E590-A466-443A-B43D-5CA7DA30B3AC}">
      <dgm:prSet phldrT="[Text]" phldr="0" custT="1"/>
      <dgm:spPr/>
      <dgm:t>
        <a:bodyPr vert="horz" wrap="square"/>
        <a:lstStyle/>
        <a:p>
          <a:pPr>
            <a:lnSpc>
              <a:spcPct val="100000"/>
            </a:lnSpc>
            <a:spcBef>
              <a:spcPct val="0"/>
            </a:spcBef>
            <a:spcAft>
              <a:spcPct val="35000"/>
            </a:spcAft>
          </a:pPr>
          <a:r>
            <a:rPr lang="en-US" sz="1200" b="1" dirty="0" smtClean="0">
              <a:sym typeface="+mn-ea"/>
            </a:rPr>
            <a:t>  </a:t>
          </a:r>
          <a:r>
            <a:rPr lang="en-US" sz="1200" dirty="0" smtClean="0">
              <a:sym typeface="+mn-ea"/>
            </a:rPr>
            <a:t>Presenting the idea in writing convention </a:t>
          </a:r>
          <a:endParaRPr lang="en-US" sz="1200" dirty="0"/>
        </a:p>
      </dgm:t>
    </dgm:pt>
    <dgm:pt modelId="{49BEF6ED-1342-41F0-807C-53E1906472B9}" type="sibTrans" cxnId="{F1C5E1F0-D40E-4341-B3A3-39B289B1B6DE}">
      <dgm:prSet/>
      <dgm:spPr/>
      <dgm:t>
        <a:bodyPr/>
        <a:lstStyle/>
        <a:p>
          <a:endParaRPr lang="en-US"/>
        </a:p>
      </dgm:t>
    </dgm:pt>
    <dgm:pt modelId="{0F1D7D4E-BD8E-43C1-8F99-ED496D7A9BB4}" type="parTrans" cxnId="{F1C5E1F0-D40E-4341-B3A3-39B289B1B6DE}">
      <dgm:prSet/>
      <dgm:spPr/>
      <dgm:t>
        <a:bodyPr/>
        <a:lstStyle/>
        <a:p>
          <a:endParaRPr lang="en-US"/>
        </a:p>
      </dgm:t>
    </dgm:pt>
    <dgm:pt modelId="{F6957345-6E7D-4733-BECD-0D144E2112DA}">
      <dgm:prSet phldr="0" custT="0"/>
      <dgm:spPr/>
      <dgm:t>
        <a:bodyPr vert="horz" wrap="square"/>
        <a:lstStyle/>
        <a:p>
          <a:pPr>
            <a:lnSpc>
              <a:spcPct val="100000"/>
            </a:lnSpc>
            <a:spcBef>
              <a:spcPct val="0"/>
            </a:spcBef>
            <a:spcAft>
              <a:spcPct val="35000"/>
            </a:spcAft>
          </a:pPr>
          <a:r>
            <a:rPr>
              <a:sym typeface="+mn-ea"/>
            </a:rPr>
            <a:t>M</a:t>
          </a:r>
          <a:r>
            <a:rPr lang="en-US" b="1" dirty="0" smtClean="0">
              <a:sym typeface="+mn-ea"/>
            </a:rPr>
            <a:t>eta-cognitive strategies:</a:t>
          </a:r>
          <a:endParaRPr lang="en-US" dirty="0" smtClean="0"/>
        </a:p>
      </dgm:t>
    </dgm:pt>
    <dgm:pt modelId="{B08C024E-C4AB-4211-B806-8594E0E09FDE}" type="sibTrans" cxnId="{26AF1D6E-BF33-4B5F-8675-A8049FD3FB45}">
      <dgm:prSet/>
      <dgm:spPr/>
      <dgm:t>
        <a:bodyPr/>
        <a:lstStyle/>
        <a:p>
          <a:endParaRPr lang="id-ID"/>
        </a:p>
      </dgm:t>
    </dgm:pt>
    <dgm:pt modelId="{A136FF3D-A70A-4405-8E53-65458B0D478B}" type="parTrans" cxnId="{26AF1D6E-BF33-4B5F-8675-A8049FD3FB45}">
      <dgm:prSet/>
      <dgm:spPr/>
      <dgm:t>
        <a:bodyPr/>
        <a:lstStyle/>
        <a:p>
          <a:endParaRPr lang="id-ID"/>
        </a:p>
      </dgm:t>
    </dgm:pt>
    <dgm:pt modelId="{E8ABF930-688D-4409-ADC0-4AB1ABB8EBF9}">
      <dgm:prSet phldr="0" custT="1"/>
      <dgm:spPr/>
      <dgm:t>
        <a:bodyPr vert="horz" wrap="square"/>
        <a:lstStyle/>
        <a:p>
          <a:pPr>
            <a:lnSpc>
              <a:spcPct val="100000"/>
            </a:lnSpc>
            <a:spcBef>
              <a:spcPct val="0"/>
            </a:spcBef>
            <a:spcAft>
              <a:spcPct val="35000"/>
            </a:spcAft>
          </a:pPr>
          <a:r>
            <a:rPr sz="1200" dirty="0">
              <a:sym typeface="+mn-ea"/>
            </a:rPr>
            <a:t>Co</a:t>
          </a:r>
          <a:r>
            <a:rPr lang="en-US" sz="1200" dirty="0" smtClean="0">
              <a:sym typeface="+mn-ea"/>
            </a:rPr>
            <a:t>ntrolling </a:t>
          </a:r>
          <a:r>
            <a:rPr sz="1200" dirty="0">
              <a:sym typeface="+mn-ea"/>
            </a:rPr>
            <a:t>th</a:t>
          </a:r>
          <a:r>
            <a:rPr lang="en-US" sz="1200" dirty="0" smtClean="0">
              <a:sym typeface="+mn-ea"/>
            </a:rPr>
            <a:t>e writing process</a:t>
          </a:r>
          <a:endParaRPr lang="en-US" sz="1200" dirty="0" smtClean="0"/>
        </a:p>
      </dgm:t>
    </dgm:pt>
    <dgm:pt modelId="{7496786E-DB63-4A9C-8D3B-221A459EFDF6}" type="sibTrans" cxnId="{7DD10FC9-B7D5-45E9-A894-37B86B798A1A}">
      <dgm:prSet/>
      <dgm:spPr/>
      <dgm:t>
        <a:bodyPr/>
        <a:lstStyle/>
        <a:p>
          <a:endParaRPr lang="id-ID"/>
        </a:p>
      </dgm:t>
    </dgm:pt>
    <dgm:pt modelId="{259021D7-153E-4473-91C9-3B031A2CA50B}" type="parTrans" cxnId="{7DD10FC9-B7D5-45E9-A894-37B86B798A1A}">
      <dgm:prSet/>
      <dgm:spPr/>
      <dgm:t>
        <a:bodyPr/>
        <a:lstStyle/>
        <a:p>
          <a:endParaRPr lang="id-ID"/>
        </a:p>
      </dgm:t>
    </dgm:pt>
    <dgm:pt modelId="{867279BA-BE37-4115-B52A-17E4F0F535FD}">
      <dgm:prSet phldrT="[Text]" phldr="0" custT="0"/>
      <dgm:spPr/>
      <dgm:t>
        <a:bodyPr vert="horz" wrap="square"/>
        <a:lstStyle/>
        <a:p>
          <a:pPr>
            <a:lnSpc>
              <a:spcPct val="100000"/>
            </a:lnSpc>
            <a:spcBef>
              <a:spcPct val="0"/>
            </a:spcBef>
            <a:spcAft>
              <a:spcPct val="35000"/>
            </a:spcAft>
          </a:pPr>
          <a:r>
            <a:rPr lang="en-US" b="1" dirty="0" smtClean="0">
              <a:sym typeface="+mn-ea"/>
            </a:rPr>
            <a:t>Cognitive strategies: </a:t>
          </a:r>
          <a:endParaRPr lang="en-US" b="1" dirty="0">
            <a:solidFill>
              <a:schemeClr val="dk1"/>
            </a:solidFill>
          </a:endParaRPr>
        </a:p>
        <a:p>
          <a:pPr>
            <a:lnSpc>
              <a:spcPct val="100000"/>
            </a:lnSpc>
            <a:spcBef>
              <a:spcPct val="0"/>
            </a:spcBef>
            <a:spcAft>
              <a:spcPct val="35000"/>
            </a:spcAft>
          </a:pPr>
          <a:endParaRPr lang="en-US"/>
        </a:p>
      </dgm:t>
    </dgm:pt>
    <dgm:pt modelId="{0FC30822-F791-4477-9BA8-25504EBFECC7}" type="sibTrans" cxnId="{591FEFE4-235E-4C0D-8F11-D17061325DF3}">
      <dgm:prSet/>
      <dgm:spPr/>
      <dgm:t>
        <a:bodyPr/>
        <a:lstStyle/>
        <a:p>
          <a:endParaRPr lang="en-US"/>
        </a:p>
      </dgm:t>
    </dgm:pt>
    <dgm:pt modelId="{1A4FEF92-68C1-469B-A1A1-5D97CB9FBEDD}" type="parTrans" cxnId="{591FEFE4-235E-4C0D-8F11-D17061325DF3}">
      <dgm:prSet/>
      <dgm:spPr/>
      <dgm:t>
        <a:bodyPr/>
        <a:lstStyle/>
        <a:p>
          <a:endParaRPr lang="en-US"/>
        </a:p>
      </dgm:t>
    </dgm:pt>
    <dgm:pt modelId="{849175CF-F593-437D-924E-CA0E96CBD1E1}">
      <dgm:prSet phldrT="[Text]" phldr="0" custT="1"/>
      <dgm:spPr/>
      <dgm:t>
        <a:bodyPr vert="horz" wrap="square"/>
        <a:lstStyle/>
        <a:p>
          <a:pPr>
            <a:lnSpc>
              <a:spcPct val="100000"/>
            </a:lnSpc>
            <a:spcBef>
              <a:spcPct val="0"/>
            </a:spcBef>
            <a:spcAft>
              <a:spcPct val="35000"/>
            </a:spcAft>
          </a:pPr>
          <a:r>
            <a:rPr lang="en-US" sz="1200" dirty="0" smtClean="0">
              <a:sym typeface="+mn-ea"/>
            </a:rPr>
            <a:t>Implementing the actual process of writing actions</a:t>
          </a:r>
          <a:endParaRPr lang="en-US" sz="1200" dirty="0"/>
        </a:p>
      </dgm:t>
    </dgm:pt>
    <dgm:pt modelId="{6A3A148F-286C-48E5-8F1A-D937B12918BD}" type="sibTrans" cxnId="{DFA71B96-1408-45F0-BA23-1599BEA92ABA}">
      <dgm:prSet/>
      <dgm:spPr/>
      <dgm:t>
        <a:bodyPr/>
        <a:lstStyle/>
        <a:p>
          <a:endParaRPr lang="en-US"/>
        </a:p>
      </dgm:t>
    </dgm:pt>
    <dgm:pt modelId="{57380257-9F95-43E2-B330-46970CC8990C}" type="parTrans" cxnId="{DFA71B96-1408-45F0-BA23-1599BEA92ABA}">
      <dgm:prSet/>
      <dgm:spPr/>
      <dgm:t>
        <a:bodyPr/>
        <a:lstStyle/>
        <a:p>
          <a:endParaRPr lang="en-US"/>
        </a:p>
      </dgm:t>
    </dgm:pt>
    <dgm:pt modelId="{CEB469F2-0745-432A-9186-F425DA365F39}">
      <dgm:prSet phldr="0" custT="0"/>
      <dgm:spPr/>
      <dgm:t>
        <a:bodyPr vert="horz" wrap="square"/>
        <a:lstStyle/>
        <a:p>
          <a:pPr>
            <a:lnSpc>
              <a:spcPct val="100000"/>
            </a:lnSpc>
            <a:spcBef>
              <a:spcPct val="0"/>
            </a:spcBef>
            <a:spcAft>
              <a:spcPct val="35000"/>
            </a:spcAft>
          </a:pPr>
          <a:r>
            <a:rPr>
              <a:sym typeface="+mn-ea"/>
            </a:rPr>
            <a:t>Co</a:t>
          </a:r>
          <a:r>
            <a:rPr lang="en-US" b="1" dirty="0" smtClean="0">
              <a:sym typeface="+mn-ea"/>
            </a:rPr>
            <a:t>mmunicative strategies: </a:t>
          </a:r>
          <a:endParaRPr lang="en-US" b="1" dirty="0" smtClean="0"/>
        </a:p>
      </dgm:t>
    </dgm:pt>
    <dgm:pt modelId="{94F79601-2A68-45AC-AFFA-0A5F15E10F57}" type="sibTrans" cxnId="{8E9A987D-630F-4B7F-B2EC-2876EA9FA3EA}">
      <dgm:prSet/>
      <dgm:spPr/>
      <dgm:t>
        <a:bodyPr/>
        <a:lstStyle/>
        <a:p>
          <a:endParaRPr lang="id-ID"/>
        </a:p>
      </dgm:t>
    </dgm:pt>
    <dgm:pt modelId="{3742DCD7-F8CE-46F1-A62B-06A439B73FBC}" type="parTrans" cxnId="{8E9A987D-630F-4B7F-B2EC-2876EA9FA3EA}">
      <dgm:prSet/>
      <dgm:spPr/>
      <dgm:t>
        <a:bodyPr/>
        <a:lstStyle/>
        <a:p>
          <a:endParaRPr lang="id-ID"/>
        </a:p>
      </dgm:t>
    </dgm:pt>
    <dgm:pt modelId="{A9822F55-1B03-4E09-A64A-570C4C283552}">
      <dgm:prSet phldr="0" custT="1"/>
      <dgm:spPr/>
      <dgm:t>
        <a:bodyPr vert="horz" wrap="square"/>
        <a:lstStyle/>
        <a:p>
          <a:pPr>
            <a:lnSpc>
              <a:spcPct val="100000"/>
            </a:lnSpc>
            <a:spcBef>
              <a:spcPct val="0"/>
            </a:spcBef>
            <a:spcAft>
              <a:spcPct val="35000"/>
            </a:spcAft>
          </a:pPr>
          <a:r>
            <a:rPr sz="1200" dirty="0">
              <a:sym typeface="+mn-ea"/>
            </a:rPr>
            <a:t>﻿</a:t>
          </a:r>
          <a:r>
            <a:rPr lang="en-US" sz="1200" dirty="0" smtClean="0">
              <a:sym typeface="+mn-ea"/>
            </a:rPr>
            <a:t>expressing ideas in a more effective way</a:t>
          </a:r>
          <a:endParaRPr lang="en-US" sz="1200" dirty="0" smtClean="0"/>
        </a:p>
      </dgm:t>
    </dgm:pt>
    <dgm:pt modelId="{8073AE1B-3C46-462C-9397-F0E76EB7DFFC}" type="sibTrans" cxnId="{0BCE8E65-5C72-469E-90E8-3A9D09D4ADB5}">
      <dgm:prSet/>
      <dgm:spPr/>
      <dgm:t>
        <a:bodyPr/>
        <a:lstStyle/>
        <a:p>
          <a:endParaRPr lang="id-ID"/>
        </a:p>
      </dgm:t>
    </dgm:pt>
    <dgm:pt modelId="{4EFE0821-9A59-419C-8A65-BAB6B7A56350}" type="parTrans" cxnId="{0BCE8E65-5C72-469E-90E8-3A9D09D4ADB5}">
      <dgm:prSet/>
      <dgm:spPr/>
      <dgm:t>
        <a:bodyPr/>
        <a:lstStyle/>
        <a:p>
          <a:endParaRPr lang="id-ID"/>
        </a:p>
      </dgm:t>
    </dgm:pt>
    <dgm:pt modelId="{F0509FEC-2E59-468A-AF8B-E253D152C8D6}">
      <dgm:prSet phldr="0" custT="0"/>
      <dgm:spPr/>
      <dgm:t>
        <a:bodyPr vert="horz" wrap="square"/>
        <a:lstStyle/>
        <a:p>
          <a:pPr>
            <a:lnSpc>
              <a:spcPct val="100000"/>
            </a:lnSpc>
            <a:spcBef>
              <a:spcPct val="0"/>
            </a:spcBef>
            <a:spcAft>
              <a:spcPct val="35000"/>
            </a:spcAft>
          </a:pPr>
          <a:r>
            <a:rPr>
              <a:sym typeface="+mn-ea"/>
            </a:rPr>
            <a:t>So</a:t>
          </a:r>
          <a:r>
            <a:rPr lang="en-US" b="1" dirty="0" smtClean="0">
              <a:sym typeface="+mn-ea"/>
            </a:rPr>
            <a:t>cial/affective strategies:</a:t>
          </a:r>
          <a:endParaRPr lang="en-US" b="1" dirty="0" smtClean="0"/>
        </a:p>
      </dgm:t>
    </dgm:pt>
    <dgm:pt modelId="{678F3CB6-7C4D-4F7E-8545-B0F4D56FB313}" type="sibTrans" cxnId="{DDB5FD54-E6F8-4A2F-874A-269AABF31A98}">
      <dgm:prSet/>
      <dgm:spPr/>
      <dgm:t>
        <a:bodyPr/>
        <a:lstStyle/>
        <a:p>
          <a:endParaRPr lang="id-ID"/>
        </a:p>
      </dgm:t>
    </dgm:pt>
    <dgm:pt modelId="{E79E1AFC-7F75-4D59-887A-16523A464E30}" type="parTrans" cxnId="{DDB5FD54-E6F8-4A2F-874A-269AABF31A98}">
      <dgm:prSet/>
      <dgm:spPr/>
      <dgm:t>
        <a:bodyPr/>
        <a:lstStyle/>
        <a:p>
          <a:endParaRPr lang="id-ID"/>
        </a:p>
      </dgm:t>
    </dgm:pt>
    <dgm:pt modelId="{15E45B49-C0D5-4CAB-B2B1-F752E5A96451}">
      <dgm:prSet phldr="0" custT="1"/>
      <dgm:spPr/>
      <dgm:t>
        <a:bodyPr vert="horz" wrap="square"/>
        <a:lstStyle/>
        <a:p>
          <a:pPr>
            <a:lnSpc>
              <a:spcPct val="100000"/>
            </a:lnSpc>
            <a:spcBef>
              <a:spcPct val="0"/>
            </a:spcBef>
            <a:spcAft>
              <a:spcPct val="35000"/>
            </a:spcAft>
          </a:pPr>
          <a:r>
            <a:rPr lang="en-US" sz="1200" b="1" dirty="0" smtClean="0">
              <a:sym typeface="+mn-ea"/>
            </a:rPr>
            <a:t>  </a:t>
          </a:r>
          <a:endParaRPr lang="en-US" sz="1200" b="1" dirty="0"/>
        </a:p>
        <a:p>
          <a:pPr>
            <a:lnSpc>
              <a:spcPct val="100000"/>
            </a:lnSpc>
            <a:spcBef>
              <a:spcPct val="0"/>
            </a:spcBef>
            <a:spcAft>
              <a:spcPct val="35000"/>
            </a:spcAft>
          </a:pPr>
          <a:r>
            <a:rPr sz="1200" dirty="0">
              <a:sym typeface="+mn-ea"/>
            </a:rPr>
            <a:t>I</a:t>
          </a:r>
          <a:r>
            <a:rPr lang="en-US" sz="1200" dirty="0" smtClean="0">
              <a:sym typeface="+mn-ea"/>
            </a:rPr>
            <a:t>nteracting with others for clarification, feedback, </a:t>
          </a:r>
          <a:r>
            <a:rPr sz="1200" dirty="0">
              <a:sym typeface="+mn-ea"/>
            </a:rPr>
            <a:t>o</a:t>
          </a:r>
          <a:r>
            <a:rPr lang="en-US" sz="1200" dirty="0" smtClean="0">
              <a:sym typeface="+mn-ea"/>
            </a:rPr>
            <a:t>r motivation</a:t>
          </a:r>
          <a:endParaRPr lang="en-US" sz="1200" b="0" dirty="0" smtClean="0"/>
        </a:p>
        <a:p>
          <a:pPr>
            <a:lnSpc>
              <a:spcPct val="100000"/>
            </a:lnSpc>
            <a:spcBef>
              <a:spcPct val="0"/>
            </a:spcBef>
            <a:spcAft>
              <a:spcPct val="35000"/>
            </a:spcAft>
          </a:pPr>
          <a:endParaRPr lang="en-US" sz="1200" dirty="0" smtClean="0"/>
        </a:p>
      </dgm:t>
    </dgm:pt>
    <dgm:pt modelId="{2A83B7BF-5EBD-41C8-A90D-5ECB4529581D}" type="sibTrans" cxnId="{2AF2B20D-9990-4C2E-81E0-491584F9088E}">
      <dgm:prSet/>
      <dgm:spPr/>
      <dgm:t>
        <a:bodyPr/>
        <a:lstStyle/>
        <a:p>
          <a:endParaRPr lang="id-ID"/>
        </a:p>
      </dgm:t>
    </dgm:pt>
    <dgm:pt modelId="{7C10F5B6-215B-4BA9-92DB-6BF172566116}" type="parTrans" cxnId="{2AF2B20D-9990-4C2E-81E0-491584F9088E}">
      <dgm:prSet/>
      <dgm:spPr/>
      <dgm:t>
        <a:bodyPr/>
        <a:lstStyle/>
        <a:p>
          <a:endParaRPr lang="id-ID"/>
        </a:p>
      </dgm:t>
    </dgm:pt>
    <dgm:pt modelId="{BA99965A-2D40-4D79-8990-EDFF24C85EE8}" type="pres">
      <dgm:prSet presAssocID="{8C3DDEC3-4410-4A7B-A08D-B4E398522276}" presName="diagram" presStyleCnt="0">
        <dgm:presLayoutVars>
          <dgm:chPref val="1"/>
          <dgm:dir/>
          <dgm:animOne val="branch"/>
          <dgm:animLvl val="lvl"/>
          <dgm:resizeHandles/>
        </dgm:presLayoutVars>
      </dgm:prSet>
      <dgm:spPr/>
      <dgm:t>
        <a:bodyPr/>
        <a:lstStyle/>
        <a:p>
          <a:endParaRPr lang="id-ID"/>
        </a:p>
      </dgm:t>
    </dgm:pt>
    <dgm:pt modelId="{687F4677-56D9-46C1-8D8A-E79069C61FEF}" type="pres">
      <dgm:prSet presAssocID="{F970B406-3137-445F-A047-960BE6F8F548}" presName="root" presStyleCnt="0"/>
      <dgm:spPr/>
    </dgm:pt>
    <dgm:pt modelId="{A0242BD7-40EC-4B30-A4E6-F6CADB9C4AF7}" type="pres">
      <dgm:prSet presAssocID="{F970B406-3137-445F-A047-960BE6F8F548}" presName="rootComposite" presStyleCnt="0"/>
      <dgm:spPr/>
      <dgm:t>
        <a:bodyPr/>
        <a:lstStyle/>
        <a:p>
          <a:endParaRPr lang="id-ID"/>
        </a:p>
      </dgm:t>
    </dgm:pt>
    <dgm:pt modelId="{F7165120-5FFC-451F-A676-9DCAA5026EF0}" type="pres">
      <dgm:prSet presAssocID="{F970B406-3137-445F-A047-960BE6F8F548}" presName="rootText" presStyleLbl="node1" presStyleIdx="0" presStyleCnt="5" custLinFactNeighborX="-4375" custLinFactNeighborY="6823"/>
      <dgm:spPr/>
      <dgm:t>
        <a:bodyPr/>
        <a:lstStyle/>
        <a:p>
          <a:endParaRPr lang="id-ID"/>
        </a:p>
      </dgm:t>
    </dgm:pt>
    <dgm:pt modelId="{76A4EA41-4C04-4672-9E66-C332C13D0A8A}" type="pres">
      <dgm:prSet presAssocID="{F970B406-3137-445F-A047-960BE6F8F548}" presName="rootConnector" presStyleLbl="node1" presStyleIdx="0" presStyleCnt="5"/>
      <dgm:spPr/>
      <dgm:t>
        <a:bodyPr/>
        <a:lstStyle/>
        <a:p>
          <a:endParaRPr lang="id-ID"/>
        </a:p>
      </dgm:t>
    </dgm:pt>
    <dgm:pt modelId="{F8EA77B5-FD36-4D9F-8881-E02597338EBD}" type="pres">
      <dgm:prSet presAssocID="{F970B406-3137-445F-A047-960BE6F8F548}" presName="childShape" presStyleCnt="0"/>
      <dgm:spPr/>
    </dgm:pt>
    <dgm:pt modelId="{A8F86FA2-285E-4466-A13D-4ECC369B5275}" type="pres">
      <dgm:prSet presAssocID="{0F1D7D4E-BD8E-43C1-8F99-ED496D7A9BB4}" presName="Name13" presStyleLbl="parChTrans1D2" presStyleIdx="0" presStyleCnt="5"/>
      <dgm:spPr/>
      <dgm:t>
        <a:bodyPr/>
        <a:lstStyle/>
        <a:p>
          <a:endParaRPr lang="id-ID"/>
        </a:p>
      </dgm:t>
    </dgm:pt>
    <dgm:pt modelId="{8402CCB8-5F3F-4B37-9533-2CEF8B977F02}" type="pres">
      <dgm:prSet presAssocID="{2199E590-A466-443A-B43D-5CA7DA30B3AC}" presName="childText" presStyleLbl="bgAcc1" presStyleIdx="0" presStyleCnt="5" custScaleY="106621">
        <dgm:presLayoutVars>
          <dgm:bulletEnabled val="1"/>
        </dgm:presLayoutVars>
      </dgm:prSet>
      <dgm:spPr/>
      <dgm:t>
        <a:bodyPr/>
        <a:lstStyle/>
        <a:p>
          <a:endParaRPr lang="id-ID"/>
        </a:p>
      </dgm:t>
    </dgm:pt>
    <dgm:pt modelId="{F2F91D94-A644-4DD6-8103-125EC793DBF3}" type="pres">
      <dgm:prSet presAssocID="{F6957345-6E7D-4733-BECD-0D144E2112DA}" presName="root" presStyleCnt="0"/>
      <dgm:spPr/>
    </dgm:pt>
    <dgm:pt modelId="{4C0A72E3-FCD9-48A4-9778-B3331F732836}" type="pres">
      <dgm:prSet presAssocID="{F6957345-6E7D-4733-BECD-0D144E2112DA}" presName="rootComposite" presStyleCnt="0"/>
      <dgm:spPr/>
      <dgm:t>
        <a:bodyPr/>
        <a:lstStyle/>
        <a:p>
          <a:endParaRPr lang="id-ID"/>
        </a:p>
      </dgm:t>
    </dgm:pt>
    <dgm:pt modelId="{502F9D60-8D08-430C-BECF-7B9AC2F7E386}" type="pres">
      <dgm:prSet presAssocID="{F6957345-6E7D-4733-BECD-0D144E2112DA}" presName="rootText" presStyleLbl="node1" presStyleIdx="1" presStyleCnt="5"/>
      <dgm:spPr/>
      <dgm:t>
        <a:bodyPr/>
        <a:lstStyle/>
        <a:p>
          <a:endParaRPr lang="id-ID"/>
        </a:p>
      </dgm:t>
    </dgm:pt>
    <dgm:pt modelId="{4ECC9013-EA6A-425C-BC0C-44C803E17AC0}" type="pres">
      <dgm:prSet presAssocID="{F6957345-6E7D-4733-BECD-0D144E2112DA}" presName="rootConnector" presStyleLbl="node1" presStyleIdx="1" presStyleCnt="5"/>
      <dgm:spPr/>
      <dgm:t>
        <a:bodyPr/>
        <a:lstStyle/>
        <a:p>
          <a:endParaRPr lang="id-ID"/>
        </a:p>
      </dgm:t>
    </dgm:pt>
    <dgm:pt modelId="{21343EEE-9201-49FA-9FE9-DA80FBC11B98}" type="pres">
      <dgm:prSet presAssocID="{F6957345-6E7D-4733-BECD-0D144E2112DA}" presName="childShape" presStyleCnt="0"/>
      <dgm:spPr/>
    </dgm:pt>
    <dgm:pt modelId="{4F46DE49-E687-47A6-B6A0-0CC69ED1B8C6}" type="pres">
      <dgm:prSet presAssocID="{259021D7-153E-4473-91C9-3B031A2CA50B}" presName="Name13" presStyleLbl="parChTrans1D2" presStyleIdx="1" presStyleCnt="5"/>
      <dgm:spPr/>
      <dgm:t>
        <a:bodyPr/>
        <a:lstStyle/>
        <a:p>
          <a:endParaRPr lang="id-ID"/>
        </a:p>
      </dgm:t>
    </dgm:pt>
    <dgm:pt modelId="{90802DE4-9D55-4A74-94C8-2332BC49AC56}" type="pres">
      <dgm:prSet presAssocID="{E8ABF930-688D-4409-ADC0-4AB1ABB8EBF9}" presName="childText" presStyleLbl="bgAcc1" presStyleIdx="1" presStyleCnt="5">
        <dgm:presLayoutVars>
          <dgm:bulletEnabled val="1"/>
        </dgm:presLayoutVars>
      </dgm:prSet>
      <dgm:spPr/>
      <dgm:t>
        <a:bodyPr/>
        <a:lstStyle/>
        <a:p>
          <a:endParaRPr lang="id-ID"/>
        </a:p>
      </dgm:t>
    </dgm:pt>
    <dgm:pt modelId="{3172787D-DB04-43ED-8026-C65F67B371C2}" type="pres">
      <dgm:prSet presAssocID="{867279BA-BE37-4115-B52A-17E4F0F535FD}" presName="root" presStyleCnt="0"/>
      <dgm:spPr/>
    </dgm:pt>
    <dgm:pt modelId="{5E7B529B-3791-4C92-8A8D-42B5FE64B1B8}" type="pres">
      <dgm:prSet presAssocID="{867279BA-BE37-4115-B52A-17E4F0F535FD}" presName="rootComposite" presStyleCnt="0"/>
      <dgm:spPr/>
      <dgm:t>
        <a:bodyPr/>
        <a:lstStyle/>
        <a:p>
          <a:endParaRPr lang="id-ID"/>
        </a:p>
      </dgm:t>
    </dgm:pt>
    <dgm:pt modelId="{E3FF03EB-8647-4636-BC5C-E9BEC6C29553}" type="pres">
      <dgm:prSet presAssocID="{867279BA-BE37-4115-B52A-17E4F0F535FD}" presName="rootText" presStyleLbl="node1" presStyleIdx="2" presStyleCnt="5"/>
      <dgm:spPr/>
      <dgm:t>
        <a:bodyPr/>
        <a:lstStyle/>
        <a:p>
          <a:endParaRPr lang="id-ID"/>
        </a:p>
      </dgm:t>
    </dgm:pt>
    <dgm:pt modelId="{020E4746-3A8C-42B4-AC17-0FB7CA4B2811}" type="pres">
      <dgm:prSet presAssocID="{867279BA-BE37-4115-B52A-17E4F0F535FD}" presName="rootConnector" presStyleLbl="node1" presStyleIdx="2" presStyleCnt="5"/>
      <dgm:spPr/>
      <dgm:t>
        <a:bodyPr/>
        <a:lstStyle/>
        <a:p>
          <a:endParaRPr lang="id-ID"/>
        </a:p>
      </dgm:t>
    </dgm:pt>
    <dgm:pt modelId="{A994A7C3-AEF7-4426-B7EF-877C67834B7F}" type="pres">
      <dgm:prSet presAssocID="{867279BA-BE37-4115-B52A-17E4F0F535FD}" presName="childShape" presStyleCnt="0"/>
      <dgm:spPr/>
    </dgm:pt>
    <dgm:pt modelId="{3F5EB287-4C34-456C-B985-2B774B3D9EF1}" type="pres">
      <dgm:prSet presAssocID="{57380257-9F95-43E2-B330-46970CC8990C}" presName="Name13" presStyleLbl="parChTrans1D2" presStyleIdx="2" presStyleCnt="5"/>
      <dgm:spPr/>
      <dgm:t>
        <a:bodyPr/>
        <a:lstStyle/>
        <a:p>
          <a:endParaRPr lang="id-ID"/>
        </a:p>
      </dgm:t>
    </dgm:pt>
    <dgm:pt modelId="{A9454E12-1A81-4CCD-AB01-CC69284C8769}" type="pres">
      <dgm:prSet presAssocID="{849175CF-F593-437D-924E-CA0E96CBD1E1}" presName="childText" presStyleLbl="bgAcc1" presStyleIdx="2" presStyleCnt="5">
        <dgm:presLayoutVars>
          <dgm:bulletEnabled val="1"/>
        </dgm:presLayoutVars>
      </dgm:prSet>
      <dgm:spPr/>
      <dgm:t>
        <a:bodyPr/>
        <a:lstStyle/>
        <a:p>
          <a:endParaRPr lang="id-ID"/>
        </a:p>
      </dgm:t>
    </dgm:pt>
    <dgm:pt modelId="{78B5F889-9532-4B95-92F3-18D447EE1012}" type="pres">
      <dgm:prSet presAssocID="{CEB469F2-0745-432A-9186-F425DA365F39}" presName="root" presStyleCnt="0"/>
      <dgm:spPr/>
    </dgm:pt>
    <dgm:pt modelId="{E9F27ADD-0C33-42F1-92DC-43ECF336DEEE}" type="pres">
      <dgm:prSet presAssocID="{CEB469F2-0745-432A-9186-F425DA365F39}" presName="rootComposite" presStyleCnt="0"/>
      <dgm:spPr/>
      <dgm:t>
        <a:bodyPr/>
        <a:lstStyle/>
        <a:p>
          <a:endParaRPr lang="id-ID"/>
        </a:p>
      </dgm:t>
    </dgm:pt>
    <dgm:pt modelId="{8467E6C1-4DB8-4729-B178-58E33FA9048F}" type="pres">
      <dgm:prSet presAssocID="{CEB469F2-0745-432A-9186-F425DA365F39}" presName="rootText" presStyleLbl="node1" presStyleIdx="3" presStyleCnt="5"/>
      <dgm:spPr/>
      <dgm:t>
        <a:bodyPr/>
        <a:lstStyle/>
        <a:p>
          <a:endParaRPr lang="id-ID"/>
        </a:p>
      </dgm:t>
    </dgm:pt>
    <dgm:pt modelId="{9CD97EB8-1671-45FF-ACDA-FBB9FB9A9E43}" type="pres">
      <dgm:prSet presAssocID="{CEB469F2-0745-432A-9186-F425DA365F39}" presName="rootConnector" presStyleLbl="node1" presStyleIdx="3" presStyleCnt="5"/>
      <dgm:spPr/>
      <dgm:t>
        <a:bodyPr/>
        <a:lstStyle/>
        <a:p>
          <a:endParaRPr lang="id-ID"/>
        </a:p>
      </dgm:t>
    </dgm:pt>
    <dgm:pt modelId="{9CBD59CB-C489-4161-9515-C68C930D7EDC}" type="pres">
      <dgm:prSet presAssocID="{CEB469F2-0745-432A-9186-F425DA365F39}" presName="childShape" presStyleCnt="0"/>
      <dgm:spPr/>
    </dgm:pt>
    <dgm:pt modelId="{FF151385-A0C6-4690-A5A2-87EC976F23C0}" type="pres">
      <dgm:prSet presAssocID="{4EFE0821-9A59-419C-8A65-BAB6B7A56350}" presName="Name13" presStyleLbl="parChTrans1D2" presStyleIdx="3" presStyleCnt="5"/>
      <dgm:spPr/>
      <dgm:t>
        <a:bodyPr/>
        <a:lstStyle/>
        <a:p>
          <a:endParaRPr lang="id-ID"/>
        </a:p>
      </dgm:t>
    </dgm:pt>
    <dgm:pt modelId="{E753730B-5B0E-4D55-876A-D0A5624274F4}" type="pres">
      <dgm:prSet presAssocID="{A9822F55-1B03-4E09-A64A-570C4C283552}" presName="childText" presStyleLbl="bgAcc1" presStyleIdx="3" presStyleCnt="5">
        <dgm:presLayoutVars>
          <dgm:bulletEnabled val="1"/>
        </dgm:presLayoutVars>
      </dgm:prSet>
      <dgm:spPr/>
      <dgm:t>
        <a:bodyPr/>
        <a:lstStyle/>
        <a:p>
          <a:endParaRPr lang="id-ID"/>
        </a:p>
      </dgm:t>
    </dgm:pt>
    <dgm:pt modelId="{DA665AB5-911D-451A-A06A-8A70A2886301}" type="pres">
      <dgm:prSet presAssocID="{F0509FEC-2E59-468A-AF8B-E253D152C8D6}" presName="root" presStyleCnt="0"/>
      <dgm:spPr/>
    </dgm:pt>
    <dgm:pt modelId="{ACCEE515-128E-4C6B-B62F-8FE4AD306116}" type="pres">
      <dgm:prSet presAssocID="{F0509FEC-2E59-468A-AF8B-E253D152C8D6}" presName="rootComposite" presStyleCnt="0"/>
      <dgm:spPr/>
      <dgm:t>
        <a:bodyPr/>
        <a:lstStyle/>
        <a:p>
          <a:endParaRPr lang="id-ID"/>
        </a:p>
      </dgm:t>
    </dgm:pt>
    <dgm:pt modelId="{C01687EE-584B-4066-8EBF-AC2A5AD8F1F9}" type="pres">
      <dgm:prSet presAssocID="{F0509FEC-2E59-468A-AF8B-E253D152C8D6}" presName="rootText" presStyleLbl="node1" presStyleIdx="4" presStyleCnt="5"/>
      <dgm:spPr/>
      <dgm:t>
        <a:bodyPr/>
        <a:lstStyle/>
        <a:p>
          <a:endParaRPr lang="id-ID"/>
        </a:p>
      </dgm:t>
    </dgm:pt>
    <dgm:pt modelId="{BFCFE7DC-F2A8-4CD5-B44C-26D288A601A2}" type="pres">
      <dgm:prSet presAssocID="{F0509FEC-2E59-468A-AF8B-E253D152C8D6}" presName="rootConnector" presStyleLbl="node1" presStyleIdx="4" presStyleCnt="5"/>
      <dgm:spPr/>
      <dgm:t>
        <a:bodyPr/>
        <a:lstStyle/>
        <a:p>
          <a:endParaRPr lang="id-ID"/>
        </a:p>
      </dgm:t>
    </dgm:pt>
    <dgm:pt modelId="{4EB8FC5A-ED1E-4137-9EFA-0153349C799E}" type="pres">
      <dgm:prSet presAssocID="{F0509FEC-2E59-468A-AF8B-E253D152C8D6}" presName="childShape" presStyleCnt="0"/>
      <dgm:spPr/>
    </dgm:pt>
    <dgm:pt modelId="{1421218E-7C7D-4BB2-8F64-341AA436134C}" type="pres">
      <dgm:prSet presAssocID="{7C10F5B6-215B-4BA9-92DB-6BF172566116}" presName="Name13" presStyleLbl="parChTrans1D2" presStyleIdx="4" presStyleCnt="5"/>
      <dgm:spPr/>
      <dgm:t>
        <a:bodyPr/>
        <a:lstStyle/>
        <a:p>
          <a:endParaRPr lang="id-ID"/>
        </a:p>
      </dgm:t>
    </dgm:pt>
    <dgm:pt modelId="{4DAB5B61-B6E9-4F7B-BB7C-29741EF381BF}" type="pres">
      <dgm:prSet presAssocID="{15E45B49-C0D5-4CAB-B2B1-F752E5A96451}" presName="childText" presStyleLbl="bgAcc1" presStyleIdx="4" presStyleCnt="5" custScaleY="156490">
        <dgm:presLayoutVars>
          <dgm:bulletEnabled val="1"/>
        </dgm:presLayoutVars>
      </dgm:prSet>
      <dgm:spPr/>
      <dgm:t>
        <a:bodyPr/>
        <a:lstStyle/>
        <a:p>
          <a:endParaRPr lang="id-ID"/>
        </a:p>
      </dgm:t>
    </dgm:pt>
  </dgm:ptLst>
  <dgm:cxnLst>
    <dgm:cxn modelId="{BD3FA1F9-C147-48BE-9EF2-530C5A945628}" type="presOf" srcId="{F6957345-6E7D-4733-BECD-0D144E2112DA}" destId="{502F9D60-8D08-430C-BECF-7B9AC2F7E386}" srcOrd="1" destOrd="0" presId="urn:microsoft.com/office/officeart/2005/8/layout/hierarchy3#1"/>
    <dgm:cxn modelId="{DF9726F9-F1D5-490A-9028-A8E4BC5579EC}" type="presOf" srcId="{849175CF-F593-437D-924E-CA0E96CBD1E1}" destId="{A9454E12-1A81-4CCD-AB01-CC69284C8769}" srcOrd="0" destOrd="0" presId="urn:microsoft.com/office/officeart/2005/8/layout/hierarchy3#1"/>
    <dgm:cxn modelId="{A99C1E13-5A99-4415-A161-671214CD9D31}" type="presOf" srcId="{867279BA-BE37-4115-B52A-17E4F0F535FD}" destId="{020E4746-3A8C-42B4-AC17-0FB7CA4B2811}" srcOrd="2" destOrd="0" presId="urn:microsoft.com/office/officeart/2005/8/layout/hierarchy3#1"/>
    <dgm:cxn modelId="{6A9C0A84-CB98-46E0-ACF2-953B102E45D9}" type="presOf" srcId="{15E45B49-C0D5-4CAB-B2B1-F752E5A96451}" destId="{4DAB5B61-B6E9-4F7B-BB7C-29741EF381BF}" srcOrd="0" destOrd="0" presId="urn:microsoft.com/office/officeart/2005/8/layout/hierarchy3#1"/>
    <dgm:cxn modelId="{0BCE8E65-5C72-469E-90E8-3A9D09D4ADB5}" srcId="{CEB469F2-0745-432A-9186-F425DA365F39}" destId="{A9822F55-1B03-4E09-A64A-570C4C283552}" srcOrd="0" destOrd="0" parTransId="{4EFE0821-9A59-419C-8A65-BAB6B7A56350}" sibTransId="{8073AE1B-3C46-462C-9397-F0E76EB7DFFC}"/>
    <dgm:cxn modelId="{6C7B56BB-3831-47A5-96B3-4C45F2FFACEA}" type="presOf" srcId="{57380257-9F95-43E2-B330-46970CC8990C}" destId="{3F5EB287-4C34-456C-B985-2B774B3D9EF1}" srcOrd="0" destOrd="0" presId="urn:microsoft.com/office/officeart/2005/8/layout/hierarchy3#1"/>
    <dgm:cxn modelId="{2DC888B8-28B4-4F92-80F1-D9AB76E776AB}" type="presOf" srcId="{F970B406-3137-445F-A047-960BE6F8F548}" destId="{76A4EA41-4C04-4672-9E66-C332C13D0A8A}" srcOrd="2" destOrd="0" presId="urn:microsoft.com/office/officeart/2005/8/layout/hierarchy3#1"/>
    <dgm:cxn modelId="{B61E8198-B323-450C-AB2D-46471B9F895A}" type="presOf" srcId="{E8ABF930-688D-4409-ADC0-4AB1ABB8EBF9}" destId="{90802DE4-9D55-4A74-94C8-2332BC49AC56}" srcOrd="0" destOrd="0" presId="urn:microsoft.com/office/officeart/2005/8/layout/hierarchy3#1"/>
    <dgm:cxn modelId="{01D572EE-3535-4619-A071-4301E5CE184A}" type="presOf" srcId="{CEB469F2-0745-432A-9186-F425DA365F39}" destId="{E9F27ADD-0C33-42F1-92DC-43ECF336DEEE}" srcOrd="0" destOrd="0" presId="urn:microsoft.com/office/officeart/2005/8/layout/hierarchy3#1"/>
    <dgm:cxn modelId="{D477E2E1-2447-474A-901D-D7D5CBC682A4}" type="presOf" srcId="{867279BA-BE37-4115-B52A-17E4F0F535FD}" destId="{5E7B529B-3791-4C92-8A8D-42B5FE64B1B8}" srcOrd="0" destOrd="0" presId="urn:microsoft.com/office/officeart/2005/8/layout/hierarchy3#1"/>
    <dgm:cxn modelId="{727694FA-5996-497B-8045-96752AC7CB79}" type="presOf" srcId="{CEB469F2-0745-432A-9186-F425DA365F39}" destId="{8467E6C1-4DB8-4729-B178-58E33FA9048F}" srcOrd="1" destOrd="0" presId="urn:microsoft.com/office/officeart/2005/8/layout/hierarchy3#1"/>
    <dgm:cxn modelId="{8E9A987D-630F-4B7F-B2EC-2876EA9FA3EA}" srcId="{8C3DDEC3-4410-4A7B-A08D-B4E398522276}" destId="{CEB469F2-0745-432A-9186-F425DA365F39}" srcOrd="3" destOrd="0" parTransId="{3742DCD7-F8CE-46F1-A62B-06A439B73FBC}" sibTransId="{94F79601-2A68-45AC-AFFA-0A5F15E10F57}"/>
    <dgm:cxn modelId="{13D9CA16-8F99-4891-A0F6-DD0EF4CD1B25}" type="presOf" srcId="{F6957345-6E7D-4733-BECD-0D144E2112DA}" destId="{4ECC9013-EA6A-425C-BC0C-44C803E17AC0}" srcOrd="2" destOrd="0" presId="urn:microsoft.com/office/officeart/2005/8/layout/hierarchy3#1"/>
    <dgm:cxn modelId="{D96F8614-6B93-426A-A236-8CA98045366C}" type="presOf" srcId="{2199E590-A466-443A-B43D-5CA7DA30B3AC}" destId="{8402CCB8-5F3F-4B37-9533-2CEF8B977F02}" srcOrd="0" destOrd="0" presId="urn:microsoft.com/office/officeart/2005/8/layout/hierarchy3#1"/>
    <dgm:cxn modelId="{37D94718-356A-4E30-A545-D5B1A0E857EC}" type="presOf" srcId="{F0509FEC-2E59-468A-AF8B-E253D152C8D6}" destId="{BFCFE7DC-F2A8-4CD5-B44C-26D288A601A2}" srcOrd="2" destOrd="0" presId="urn:microsoft.com/office/officeart/2005/8/layout/hierarchy3#1"/>
    <dgm:cxn modelId="{415A858F-E3EC-419E-9EF4-8BABBEE27BFE}" type="presOf" srcId="{F0509FEC-2E59-468A-AF8B-E253D152C8D6}" destId="{C01687EE-584B-4066-8EBF-AC2A5AD8F1F9}" srcOrd="1" destOrd="0" presId="urn:microsoft.com/office/officeart/2005/8/layout/hierarchy3#1"/>
    <dgm:cxn modelId="{DF7E5026-E5EE-4F6F-9A93-6A0C9F32B91F}" type="presOf" srcId="{A9822F55-1B03-4E09-A64A-570C4C283552}" destId="{E753730B-5B0E-4D55-876A-D0A5624274F4}" srcOrd="0" destOrd="0" presId="urn:microsoft.com/office/officeart/2005/8/layout/hierarchy3#1"/>
    <dgm:cxn modelId="{DEA105A4-A785-4CAA-AD32-2A5B9AB36882}" type="presOf" srcId="{F6957345-6E7D-4733-BECD-0D144E2112DA}" destId="{4C0A72E3-FCD9-48A4-9778-B3331F732836}" srcOrd="0" destOrd="0" presId="urn:microsoft.com/office/officeart/2005/8/layout/hierarchy3#1"/>
    <dgm:cxn modelId="{2AF2B20D-9990-4C2E-81E0-491584F9088E}" srcId="{F0509FEC-2E59-468A-AF8B-E253D152C8D6}" destId="{15E45B49-C0D5-4CAB-B2B1-F752E5A96451}" srcOrd="0" destOrd="0" parTransId="{7C10F5B6-215B-4BA9-92DB-6BF172566116}" sibTransId="{2A83B7BF-5EBD-41C8-A90D-5ECB4529581D}"/>
    <dgm:cxn modelId="{26AF1D6E-BF33-4B5F-8675-A8049FD3FB45}" srcId="{8C3DDEC3-4410-4A7B-A08D-B4E398522276}" destId="{F6957345-6E7D-4733-BECD-0D144E2112DA}" srcOrd="1" destOrd="0" parTransId="{A136FF3D-A70A-4405-8E53-65458B0D478B}" sibTransId="{B08C024E-C4AB-4211-B806-8594E0E09FDE}"/>
    <dgm:cxn modelId="{DDB5FD54-E6F8-4A2F-874A-269AABF31A98}" srcId="{8C3DDEC3-4410-4A7B-A08D-B4E398522276}" destId="{F0509FEC-2E59-468A-AF8B-E253D152C8D6}" srcOrd="4" destOrd="0" parTransId="{E79E1AFC-7F75-4D59-887A-16523A464E30}" sibTransId="{678F3CB6-7C4D-4F7E-8545-B0F4D56FB313}"/>
    <dgm:cxn modelId="{2101D7F2-3A9E-41C5-B5D9-500A83BAC133}" type="presOf" srcId="{F0509FEC-2E59-468A-AF8B-E253D152C8D6}" destId="{ACCEE515-128E-4C6B-B62F-8FE4AD306116}" srcOrd="0" destOrd="0" presId="urn:microsoft.com/office/officeart/2005/8/layout/hierarchy3#1"/>
    <dgm:cxn modelId="{BF76A416-7B7B-43F0-B9FC-0D1A2428FB0B}" srcId="{8C3DDEC3-4410-4A7B-A08D-B4E398522276}" destId="{F970B406-3137-445F-A047-960BE6F8F548}" srcOrd="0" destOrd="0" parTransId="{DE9920FC-ADF2-43FC-8D66-AB16E15737FC}" sibTransId="{A6DBE21A-0230-45DE-A17E-9E9D78667511}"/>
    <dgm:cxn modelId="{9E88197A-B4E9-4769-ABED-50FC424BA820}" type="presOf" srcId="{259021D7-153E-4473-91C9-3B031A2CA50B}" destId="{4F46DE49-E687-47A6-B6A0-0CC69ED1B8C6}" srcOrd="0" destOrd="0" presId="urn:microsoft.com/office/officeart/2005/8/layout/hierarchy3#1"/>
    <dgm:cxn modelId="{DFA71B96-1408-45F0-BA23-1599BEA92ABA}" srcId="{867279BA-BE37-4115-B52A-17E4F0F535FD}" destId="{849175CF-F593-437D-924E-CA0E96CBD1E1}" srcOrd="0" destOrd="0" parTransId="{57380257-9F95-43E2-B330-46970CC8990C}" sibTransId="{6A3A148F-286C-48E5-8F1A-D937B12918BD}"/>
    <dgm:cxn modelId="{A62DBC19-98B2-48BD-B6FF-2FB56BD4F219}" type="presOf" srcId="{867279BA-BE37-4115-B52A-17E4F0F535FD}" destId="{E3FF03EB-8647-4636-BC5C-E9BEC6C29553}" srcOrd="1" destOrd="0" presId="urn:microsoft.com/office/officeart/2005/8/layout/hierarchy3#1"/>
    <dgm:cxn modelId="{835452B1-1516-437A-A035-49CA9FAB1494}" type="presOf" srcId="{F970B406-3137-445F-A047-960BE6F8F548}" destId="{F7165120-5FFC-451F-A676-9DCAA5026EF0}" srcOrd="1" destOrd="0" presId="urn:microsoft.com/office/officeart/2005/8/layout/hierarchy3#1"/>
    <dgm:cxn modelId="{EDBE8339-2B8D-42AD-8332-0AF98CF9F8CC}" type="presOf" srcId="{0F1D7D4E-BD8E-43C1-8F99-ED496D7A9BB4}" destId="{A8F86FA2-285E-4466-A13D-4ECC369B5275}" srcOrd="0" destOrd="0" presId="urn:microsoft.com/office/officeart/2005/8/layout/hierarchy3#1"/>
    <dgm:cxn modelId="{D601400C-A779-4F2E-85DD-653678160E4F}" type="presOf" srcId="{7C10F5B6-215B-4BA9-92DB-6BF172566116}" destId="{1421218E-7C7D-4BB2-8F64-341AA436134C}" srcOrd="0" destOrd="0" presId="urn:microsoft.com/office/officeart/2005/8/layout/hierarchy3#1"/>
    <dgm:cxn modelId="{C28450EC-3BBB-4EF6-AE7C-17AE7AC7D055}" type="presOf" srcId="{8C3DDEC3-4410-4A7B-A08D-B4E398522276}" destId="{BA99965A-2D40-4D79-8990-EDFF24C85EE8}" srcOrd="0" destOrd="0" presId="urn:microsoft.com/office/officeart/2005/8/layout/hierarchy3#1"/>
    <dgm:cxn modelId="{1FD789F6-5476-4415-89DD-A2ADA20A2942}" type="presOf" srcId="{4EFE0821-9A59-419C-8A65-BAB6B7A56350}" destId="{FF151385-A0C6-4690-A5A2-87EC976F23C0}" srcOrd="0" destOrd="0" presId="urn:microsoft.com/office/officeart/2005/8/layout/hierarchy3#1"/>
    <dgm:cxn modelId="{F1C5E1F0-D40E-4341-B3A3-39B289B1B6DE}" srcId="{F970B406-3137-445F-A047-960BE6F8F548}" destId="{2199E590-A466-443A-B43D-5CA7DA30B3AC}" srcOrd="0" destOrd="0" parTransId="{0F1D7D4E-BD8E-43C1-8F99-ED496D7A9BB4}" sibTransId="{49BEF6ED-1342-41F0-807C-53E1906472B9}"/>
    <dgm:cxn modelId="{7DD10FC9-B7D5-45E9-A894-37B86B798A1A}" srcId="{F6957345-6E7D-4733-BECD-0D144E2112DA}" destId="{E8ABF930-688D-4409-ADC0-4AB1ABB8EBF9}" srcOrd="0" destOrd="0" parTransId="{259021D7-153E-4473-91C9-3B031A2CA50B}" sibTransId="{7496786E-DB63-4A9C-8D3B-221A459EFDF6}"/>
    <dgm:cxn modelId="{C39724AF-299F-4AA6-9271-6534638561F9}" type="presOf" srcId="{CEB469F2-0745-432A-9186-F425DA365F39}" destId="{9CD97EB8-1671-45FF-ACDA-FBB9FB9A9E43}" srcOrd="2" destOrd="0" presId="urn:microsoft.com/office/officeart/2005/8/layout/hierarchy3#1"/>
    <dgm:cxn modelId="{095DBC80-D5AD-4E8A-9CF9-C764C5346895}" type="presOf" srcId="{F970B406-3137-445F-A047-960BE6F8F548}" destId="{A0242BD7-40EC-4B30-A4E6-F6CADB9C4AF7}" srcOrd="0" destOrd="0" presId="urn:microsoft.com/office/officeart/2005/8/layout/hierarchy3#1"/>
    <dgm:cxn modelId="{591FEFE4-235E-4C0D-8F11-D17061325DF3}" srcId="{8C3DDEC3-4410-4A7B-A08D-B4E398522276}" destId="{867279BA-BE37-4115-B52A-17E4F0F535FD}" srcOrd="2" destOrd="0" parTransId="{1A4FEF92-68C1-469B-A1A1-5D97CB9FBEDD}" sibTransId="{0FC30822-F791-4477-9BA8-25504EBFECC7}"/>
    <dgm:cxn modelId="{5AFED3C0-37DB-4ABB-90BF-CD1158BD6C5E}" type="presParOf" srcId="{BA99965A-2D40-4D79-8990-EDFF24C85EE8}" destId="{687F4677-56D9-46C1-8D8A-E79069C61FEF}" srcOrd="0" destOrd="0" presId="urn:microsoft.com/office/officeart/2005/8/layout/hierarchy3#1"/>
    <dgm:cxn modelId="{B8D53D4A-1B67-4D15-B536-995623D7AAED}" type="presParOf" srcId="{687F4677-56D9-46C1-8D8A-E79069C61FEF}" destId="{A0242BD7-40EC-4B30-A4E6-F6CADB9C4AF7}" srcOrd="0" destOrd="0" presId="urn:microsoft.com/office/officeart/2005/8/layout/hierarchy3#1"/>
    <dgm:cxn modelId="{ACD793D5-6510-49F0-96DB-41E6FD980604}" type="presParOf" srcId="{A0242BD7-40EC-4B30-A4E6-F6CADB9C4AF7}" destId="{F7165120-5FFC-451F-A676-9DCAA5026EF0}" srcOrd="0" destOrd="0" presId="urn:microsoft.com/office/officeart/2005/8/layout/hierarchy3#1"/>
    <dgm:cxn modelId="{D1A1D8BB-282E-4935-A820-FFEB4767E674}" type="presParOf" srcId="{A0242BD7-40EC-4B30-A4E6-F6CADB9C4AF7}" destId="{76A4EA41-4C04-4672-9E66-C332C13D0A8A}" srcOrd="1" destOrd="0" presId="urn:microsoft.com/office/officeart/2005/8/layout/hierarchy3#1"/>
    <dgm:cxn modelId="{B3A3092E-AB77-4502-BEB8-61D184F10A83}" type="presParOf" srcId="{687F4677-56D9-46C1-8D8A-E79069C61FEF}" destId="{F8EA77B5-FD36-4D9F-8881-E02597338EBD}" srcOrd="1" destOrd="0" presId="urn:microsoft.com/office/officeart/2005/8/layout/hierarchy3#1"/>
    <dgm:cxn modelId="{FB02A377-1A05-4613-9986-1862244A080B}" type="presParOf" srcId="{F8EA77B5-FD36-4D9F-8881-E02597338EBD}" destId="{A8F86FA2-285E-4466-A13D-4ECC369B5275}" srcOrd="0" destOrd="0" presId="urn:microsoft.com/office/officeart/2005/8/layout/hierarchy3#1"/>
    <dgm:cxn modelId="{888B9AB5-DDA9-492D-9C38-5EE7D22FEF02}" type="presParOf" srcId="{F8EA77B5-FD36-4D9F-8881-E02597338EBD}" destId="{8402CCB8-5F3F-4B37-9533-2CEF8B977F02}" srcOrd="1" destOrd="0" presId="urn:microsoft.com/office/officeart/2005/8/layout/hierarchy3#1"/>
    <dgm:cxn modelId="{D345AB25-F479-41F7-8498-2318D05988B7}" type="presParOf" srcId="{BA99965A-2D40-4D79-8990-EDFF24C85EE8}" destId="{F2F91D94-A644-4DD6-8103-125EC793DBF3}" srcOrd="1" destOrd="0" presId="urn:microsoft.com/office/officeart/2005/8/layout/hierarchy3#1"/>
    <dgm:cxn modelId="{D961B258-CE03-4BF0-B084-3E913B64087B}" type="presParOf" srcId="{F2F91D94-A644-4DD6-8103-125EC793DBF3}" destId="{4C0A72E3-FCD9-48A4-9778-B3331F732836}" srcOrd="0" destOrd="0" presId="urn:microsoft.com/office/officeart/2005/8/layout/hierarchy3#1"/>
    <dgm:cxn modelId="{A52A4BE3-DE61-4F31-9B9C-3B4B281CD451}" type="presParOf" srcId="{4C0A72E3-FCD9-48A4-9778-B3331F732836}" destId="{502F9D60-8D08-430C-BECF-7B9AC2F7E386}" srcOrd="0" destOrd="0" presId="urn:microsoft.com/office/officeart/2005/8/layout/hierarchy3#1"/>
    <dgm:cxn modelId="{7853CC0D-363D-4B23-82B6-CFBA34E1B26E}" type="presParOf" srcId="{4C0A72E3-FCD9-48A4-9778-B3331F732836}" destId="{4ECC9013-EA6A-425C-BC0C-44C803E17AC0}" srcOrd="1" destOrd="0" presId="urn:microsoft.com/office/officeart/2005/8/layout/hierarchy3#1"/>
    <dgm:cxn modelId="{7543CC8E-6E05-4C58-BE8B-B2125A9596C6}" type="presParOf" srcId="{F2F91D94-A644-4DD6-8103-125EC793DBF3}" destId="{21343EEE-9201-49FA-9FE9-DA80FBC11B98}" srcOrd="1" destOrd="0" presId="urn:microsoft.com/office/officeart/2005/8/layout/hierarchy3#1"/>
    <dgm:cxn modelId="{F5CCD472-7D9C-440B-8A3E-274E9AA6A443}" type="presParOf" srcId="{21343EEE-9201-49FA-9FE9-DA80FBC11B98}" destId="{4F46DE49-E687-47A6-B6A0-0CC69ED1B8C6}" srcOrd="0" destOrd="0" presId="urn:microsoft.com/office/officeart/2005/8/layout/hierarchy3#1"/>
    <dgm:cxn modelId="{ADCB8E0D-A010-4A5A-BF9A-CB6CC893278F}" type="presParOf" srcId="{21343EEE-9201-49FA-9FE9-DA80FBC11B98}" destId="{90802DE4-9D55-4A74-94C8-2332BC49AC56}" srcOrd="1" destOrd="0" presId="urn:microsoft.com/office/officeart/2005/8/layout/hierarchy3#1"/>
    <dgm:cxn modelId="{DAEA2211-1E86-44CC-9C5F-E8C8F93254FB}" type="presParOf" srcId="{BA99965A-2D40-4D79-8990-EDFF24C85EE8}" destId="{3172787D-DB04-43ED-8026-C65F67B371C2}" srcOrd="2" destOrd="0" presId="urn:microsoft.com/office/officeart/2005/8/layout/hierarchy3#1"/>
    <dgm:cxn modelId="{D13841D0-F952-48BE-ADB4-3EC5708EB484}" type="presParOf" srcId="{3172787D-DB04-43ED-8026-C65F67B371C2}" destId="{5E7B529B-3791-4C92-8A8D-42B5FE64B1B8}" srcOrd="0" destOrd="0" presId="urn:microsoft.com/office/officeart/2005/8/layout/hierarchy3#1"/>
    <dgm:cxn modelId="{E8ADB084-83C8-4665-BA70-86D3397C0D4A}" type="presParOf" srcId="{5E7B529B-3791-4C92-8A8D-42B5FE64B1B8}" destId="{E3FF03EB-8647-4636-BC5C-E9BEC6C29553}" srcOrd="0" destOrd="0" presId="urn:microsoft.com/office/officeart/2005/8/layout/hierarchy3#1"/>
    <dgm:cxn modelId="{5FDA7742-27B8-485C-A2F8-0DD68F88A0C8}" type="presParOf" srcId="{5E7B529B-3791-4C92-8A8D-42B5FE64B1B8}" destId="{020E4746-3A8C-42B4-AC17-0FB7CA4B2811}" srcOrd="1" destOrd="0" presId="urn:microsoft.com/office/officeart/2005/8/layout/hierarchy3#1"/>
    <dgm:cxn modelId="{5D6F9855-4ADC-4349-A4E3-CDCD26734ABC}" type="presParOf" srcId="{3172787D-DB04-43ED-8026-C65F67B371C2}" destId="{A994A7C3-AEF7-4426-B7EF-877C67834B7F}" srcOrd="1" destOrd="0" presId="urn:microsoft.com/office/officeart/2005/8/layout/hierarchy3#1"/>
    <dgm:cxn modelId="{CC70776A-7D1C-4682-B7D6-6A5ED8FABA41}" type="presParOf" srcId="{A994A7C3-AEF7-4426-B7EF-877C67834B7F}" destId="{3F5EB287-4C34-456C-B985-2B774B3D9EF1}" srcOrd="0" destOrd="0" presId="urn:microsoft.com/office/officeart/2005/8/layout/hierarchy3#1"/>
    <dgm:cxn modelId="{8FDE66D8-CD18-497E-87DE-8C907B88C10D}" type="presParOf" srcId="{A994A7C3-AEF7-4426-B7EF-877C67834B7F}" destId="{A9454E12-1A81-4CCD-AB01-CC69284C8769}" srcOrd="1" destOrd="0" presId="urn:microsoft.com/office/officeart/2005/8/layout/hierarchy3#1"/>
    <dgm:cxn modelId="{7069C94F-8548-4611-A91F-B9CEE072B015}" type="presParOf" srcId="{BA99965A-2D40-4D79-8990-EDFF24C85EE8}" destId="{78B5F889-9532-4B95-92F3-18D447EE1012}" srcOrd="3" destOrd="0" presId="urn:microsoft.com/office/officeart/2005/8/layout/hierarchy3#1"/>
    <dgm:cxn modelId="{30F836ED-6957-495F-914E-D9814A1DE1A2}" type="presParOf" srcId="{78B5F889-9532-4B95-92F3-18D447EE1012}" destId="{E9F27ADD-0C33-42F1-92DC-43ECF336DEEE}" srcOrd="0" destOrd="0" presId="urn:microsoft.com/office/officeart/2005/8/layout/hierarchy3#1"/>
    <dgm:cxn modelId="{326961ED-8FE8-408E-B2CF-6F24391150C2}" type="presParOf" srcId="{E9F27ADD-0C33-42F1-92DC-43ECF336DEEE}" destId="{8467E6C1-4DB8-4729-B178-58E33FA9048F}" srcOrd="0" destOrd="0" presId="urn:microsoft.com/office/officeart/2005/8/layout/hierarchy3#1"/>
    <dgm:cxn modelId="{62412BE0-0C7B-4F31-82DB-D1C33DFA5BE5}" type="presParOf" srcId="{E9F27ADD-0C33-42F1-92DC-43ECF336DEEE}" destId="{9CD97EB8-1671-45FF-ACDA-FBB9FB9A9E43}" srcOrd="1" destOrd="0" presId="urn:microsoft.com/office/officeart/2005/8/layout/hierarchy3#1"/>
    <dgm:cxn modelId="{AB60A894-491A-44A1-9D8E-969DCE5ED738}" type="presParOf" srcId="{78B5F889-9532-4B95-92F3-18D447EE1012}" destId="{9CBD59CB-C489-4161-9515-C68C930D7EDC}" srcOrd="1" destOrd="0" presId="urn:microsoft.com/office/officeart/2005/8/layout/hierarchy3#1"/>
    <dgm:cxn modelId="{3C3B097E-F107-4D04-AB0A-5962EE4C79AD}" type="presParOf" srcId="{9CBD59CB-C489-4161-9515-C68C930D7EDC}" destId="{FF151385-A0C6-4690-A5A2-87EC976F23C0}" srcOrd="0" destOrd="0" presId="urn:microsoft.com/office/officeart/2005/8/layout/hierarchy3#1"/>
    <dgm:cxn modelId="{5F969293-85D2-4B3A-A36C-D08977B4F6D1}" type="presParOf" srcId="{9CBD59CB-C489-4161-9515-C68C930D7EDC}" destId="{E753730B-5B0E-4D55-876A-D0A5624274F4}" srcOrd="1" destOrd="0" presId="urn:microsoft.com/office/officeart/2005/8/layout/hierarchy3#1"/>
    <dgm:cxn modelId="{A8FEDC28-7BFE-4B05-B10F-79E83BAB9059}" type="presParOf" srcId="{BA99965A-2D40-4D79-8990-EDFF24C85EE8}" destId="{DA665AB5-911D-451A-A06A-8A70A2886301}" srcOrd="4" destOrd="0" presId="urn:microsoft.com/office/officeart/2005/8/layout/hierarchy3#1"/>
    <dgm:cxn modelId="{143CA493-FA5D-4248-B700-465171DA3872}" type="presParOf" srcId="{DA665AB5-911D-451A-A06A-8A70A2886301}" destId="{ACCEE515-128E-4C6B-B62F-8FE4AD306116}" srcOrd="0" destOrd="0" presId="urn:microsoft.com/office/officeart/2005/8/layout/hierarchy3#1"/>
    <dgm:cxn modelId="{F9E82AD0-E5A5-4DA4-BC9B-BC68374E367C}" type="presParOf" srcId="{ACCEE515-128E-4C6B-B62F-8FE4AD306116}" destId="{C01687EE-584B-4066-8EBF-AC2A5AD8F1F9}" srcOrd="0" destOrd="0" presId="urn:microsoft.com/office/officeart/2005/8/layout/hierarchy3#1"/>
    <dgm:cxn modelId="{261DD4E6-6459-4CF5-B32B-E6CB9B3968A3}" type="presParOf" srcId="{ACCEE515-128E-4C6B-B62F-8FE4AD306116}" destId="{BFCFE7DC-F2A8-4CD5-B44C-26D288A601A2}" srcOrd="1" destOrd="0" presId="urn:microsoft.com/office/officeart/2005/8/layout/hierarchy3#1"/>
    <dgm:cxn modelId="{E4A36F35-8E00-4212-B43F-E5E380217950}" type="presParOf" srcId="{DA665AB5-911D-451A-A06A-8A70A2886301}" destId="{4EB8FC5A-ED1E-4137-9EFA-0153349C799E}" srcOrd="1" destOrd="0" presId="urn:microsoft.com/office/officeart/2005/8/layout/hierarchy3#1"/>
    <dgm:cxn modelId="{9DDA4778-8001-46BC-8199-183146C04C67}" type="presParOf" srcId="{4EB8FC5A-ED1E-4137-9EFA-0153349C799E}" destId="{1421218E-7C7D-4BB2-8F64-341AA436134C}" srcOrd="0" destOrd="0" presId="urn:microsoft.com/office/officeart/2005/8/layout/hierarchy3#1"/>
    <dgm:cxn modelId="{309F6585-85B2-4C44-AC8C-DF48B26FEDC7}" type="presParOf" srcId="{4EB8FC5A-ED1E-4137-9EFA-0153349C799E}" destId="{4DAB5B61-B6E9-4F7B-BB7C-29741EF381BF}" srcOrd="1" destOrd="0" presId="urn:microsoft.com/office/officeart/2005/8/layout/hierarchy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82351-4C2F-C445-A675-80D2B481016C}">
      <dsp:nvSpPr>
        <dsp:cNvPr id="0" name=""/>
        <dsp:cNvSpPr/>
      </dsp:nvSpPr>
      <dsp:spPr>
        <a:xfrm rot="5400000">
          <a:off x="239027" y="1504058"/>
          <a:ext cx="713166" cy="1186692"/>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9B009CD-A57C-5B44-A8B1-79107412A3F6}">
      <dsp:nvSpPr>
        <dsp:cNvPr id="0" name=""/>
        <dsp:cNvSpPr/>
      </dsp:nvSpPr>
      <dsp:spPr>
        <a:xfrm>
          <a:off x="119982" y="1858624"/>
          <a:ext cx="1071352" cy="939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id-ID" sz="1800" kern="1200" dirty="0" err="1" smtClean="0"/>
            <a:t>Research</a:t>
          </a:r>
          <a:r>
            <a:rPr lang="id-ID" sz="1800" kern="1200" dirty="0" smtClean="0"/>
            <a:t> </a:t>
          </a:r>
          <a:r>
            <a:rPr lang="id-ID" sz="1800" kern="1200" dirty="0" err="1" smtClean="0"/>
            <a:t>to</a:t>
          </a:r>
          <a:r>
            <a:rPr lang="id-ID" sz="1800" kern="1200" dirty="0" smtClean="0"/>
            <a:t> </a:t>
          </a:r>
          <a:r>
            <a:rPr lang="id-ID" sz="1800" kern="1200" dirty="0" err="1" smtClean="0"/>
            <a:t>gather</a:t>
          </a:r>
          <a:r>
            <a:rPr lang="id-ID" sz="1800" kern="1200" dirty="0" smtClean="0"/>
            <a:t> data</a:t>
          </a:r>
          <a:endParaRPr lang="id-ID" sz="1800" kern="1200" dirty="0"/>
        </a:p>
      </dsp:txBody>
      <dsp:txXfrm>
        <a:off x="119982" y="1858624"/>
        <a:ext cx="1071352" cy="939103"/>
      </dsp:txXfrm>
    </dsp:sp>
    <dsp:sp modelId="{B1D4453C-C0FD-3546-BD79-418B45FE2853}">
      <dsp:nvSpPr>
        <dsp:cNvPr id="0" name=""/>
        <dsp:cNvSpPr/>
      </dsp:nvSpPr>
      <dsp:spPr>
        <a:xfrm>
          <a:off x="989193" y="1416693"/>
          <a:ext cx="202142" cy="202142"/>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4DED416-D66E-3943-8277-F2DD248E9C7C}">
      <dsp:nvSpPr>
        <dsp:cNvPr id="0" name=""/>
        <dsp:cNvSpPr/>
      </dsp:nvSpPr>
      <dsp:spPr>
        <a:xfrm rot="5400000">
          <a:off x="1550573" y="1179515"/>
          <a:ext cx="713166" cy="1186692"/>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E31E9CE-3AD5-4646-A602-A2BC8700DBE1}">
      <dsp:nvSpPr>
        <dsp:cNvPr id="0" name=""/>
        <dsp:cNvSpPr/>
      </dsp:nvSpPr>
      <dsp:spPr>
        <a:xfrm>
          <a:off x="1431527" y="1534081"/>
          <a:ext cx="1071352" cy="939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id-ID" sz="1800" kern="1200" dirty="0" err="1" smtClean="0"/>
            <a:t>Pre-writing</a:t>
          </a:r>
          <a:endParaRPr lang="id-ID" sz="1800" kern="1200" dirty="0"/>
        </a:p>
      </dsp:txBody>
      <dsp:txXfrm>
        <a:off x="1431527" y="1534081"/>
        <a:ext cx="1071352" cy="939103"/>
      </dsp:txXfrm>
    </dsp:sp>
    <dsp:sp modelId="{1B08B3C1-7DF4-C445-BFAA-2C0B0A04217E}">
      <dsp:nvSpPr>
        <dsp:cNvPr id="0" name=""/>
        <dsp:cNvSpPr/>
      </dsp:nvSpPr>
      <dsp:spPr>
        <a:xfrm>
          <a:off x="2300738" y="1092149"/>
          <a:ext cx="202142" cy="202142"/>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8D66808-AC40-5446-A496-E64DE3F7D337}">
      <dsp:nvSpPr>
        <dsp:cNvPr id="0" name=""/>
        <dsp:cNvSpPr/>
      </dsp:nvSpPr>
      <dsp:spPr>
        <a:xfrm rot="5400000">
          <a:off x="2862118" y="854972"/>
          <a:ext cx="713166" cy="1186692"/>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458B836-1BAC-7D41-BE9B-A530B10A82CF}">
      <dsp:nvSpPr>
        <dsp:cNvPr id="0" name=""/>
        <dsp:cNvSpPr/>
      </dsp:nvSpPr>
      <dsp:spPr>
        <a:xfrm>
          <a:off x="2743073" y="1209537"/>
          <a:ext cx="1071352" cy="939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id-ID" sz="1800" kern="1200" dirty="0" smtClean="0"/>
            <a:t>First-</a:t>
          </a:r>
          <a:r>
            <a:rPr lang="id-ID" sz="1800" kern="1200" dirty="0" err="1" smtClean="0"/>
            <a:t>draft</a:t>
          </a:r>
          <a:endParaRPr lang="id-ID" sz="1800" kern="1200" dirty="0"/>
        </a:p>
      </dsp:txBody>
      <dsp:txXfrm>
        <a:off x="2743073" y="1209537"/>
        <a:ext cx="1071352" cy="939103"/>
      </dsp:txXfrm>
    </dsp:sp>
    <dsp:sp modelId="{469280E3-4862-4247-827C-96D4D8A57584}">
      <dsp:nvSpPr>
        <dsp:cNvPr id="0" name=""/>
        <dsp:cNvSpPr/>
      </dsp:nvSpPr>
      <dsp:spPr>
        <a:xfrm>
          <a:off x="3612283" y="767606"/>
          <a:ext cx="202142" cy="202142"/>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7DFED91-11AF-C746-B134-18CEAD0768A6}">
      <dsp:nvSpPr>
        <dsp:cNvPr id="0" name=""/>
        <dsp:cNvSpPr/>
      </dsp:nvSpPr>
      <dsp:spPr>
        <a:xfrm rot="5400000">
          <a:off x="4173663" y="530429"/>
          <a:ext cx="713166" cy="1186692"/>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67F46A2-2456-BF47-ADF2-E6B7BC0FB00F}">
      <dsp:nvSpPr>
        <dsp:cNvPr id="0" name=""/>
        <dsp:cNvSpPr/>
      </dsp:nvSpPr>
      <dsp:spPr>
        <a:xfrm>
          <a:off x="4054618" y="884994"/>
          <a:ext cx="1071352" cy="939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id-ID" sz="1800" kern="1200" dirty="0" err="1" smtClean="0"/>
            <a:t>Revise</a:t>
          </a:r>
          <a:endParaRPr lang="id-ID" sz="1800" kern="1200" dirty="0"/>
        </a:p>
      </dsp:txBody>
      <dsp:txXfrm>
        <a:off x="4054618" y="884994"/>
        <a:ext cx="1071352" cy="939103"/>
      </dsp:txXfrm>
    </dsp:sp>
    <dsp:sp modelId="{F8256DB8-03ED-F245-B34B-4B74630A0715}">
      <dsp:nvSpPr>
        <dsp:cNvPr id="0" name=""/>
        <dsp:cNvSpPr/>
      </dsp:nvSpPr>
      <dsp:spPr>
        <a:xfrm>
          <a:off x="4923828" y="443063"/>
          <a:ext cx="202142" cy="202142"/>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20296DC-C51F-5348-948B-CD5B366405D0}">
      <dsp:nvSpPr>
        <dsp:cNvPr id="0" name=""/>
        <dsp:cNvSpPr/>
      </dsp:nvSpPr>
      <dsp:spPr>
        <a:xfrm rot="5400000">
          <a:off x="5485208" y="205886"/>
          <a:ext cx="713166" cy="1186692"/>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F709643-F472-AC41-B579-1297AF43CEBC}">
      <dsp:nvSpPr>
        <dsp:cNvPr id="0" name=""/>
        <dsp:cNvSpPr/>
      </dsp:nvSpPr>
      <dsp:spPr>
        <a:xfrm>
          <a:off x="5366163" y="560451"/>
          <a:ext cx="1071352" cy="939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id-ID" sz="1800" kern="1200" dirty="0" err="1" smtClean="0"/>
            <a:t>Editing</a:t>
          </a:r>
          <a:endParaRPr lang="id-ID" sz="1800" kern="1200" dirty="0"/>
        </a:p>
      </dsp:txBody>
      <dsp:txXfrm>
        <a:off x="5366163" y="560451"/>
        <a:ext cx="1071352" cy="939103"/>
      </dsp:txXfrm>
    </dsp:sp>
    <dsp:sp modelId="{DEAD07F4-B846-8F42-8BB2-C82F4E0E6C14}">
      <dsp:nvSpPr>
        <dsp:cNvPr id="0" name=""/>
        <dsp:cNvSpPr/>
      </dsp:nvSpPr>
      <dsp:spPr>
        <a:xfrm>
          <a:off x="6235374" y="118520"/>
          <a:ext cx="202142" cy="202142"/>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728C383-D724-E841-9E96-49988E64A6B0}">
      <dsp:nvSpPr>
        <dsp:cNvPr id="0" name=""/>
        <dsp:cNvSpPr/>
      </dsp:nvSpPr>
      <dsp:spPr>
        <a:xfrm rot="5400000">
          <a:off x="6796753" y="-118656"/>
          <a:ext cx="713166" cy="1186692"/>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BA96432-10E8-D84A-90A2-FF3FABA8C641}">
      <dsp:nvSpPr>
        <dsp:cNvPr id="0" name=""/>
        <dsp:cNvSpPr/>
      </dsp:nvSpPr>
      <dsp:spPr>
        <a:xfrm>
          <a:off x="6677708" y="235908"/>
          <a:ext cx="1071352" cy="939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id-ID" sz="1800" kern="1200" dirty="0" err="1" smtClean="0"/>
            <a:t>Sharing</a:t>
          </a:r>
          <a:endParaRPr lang="id-ID" sz="1800" kern="1200" dirty="0"/>
        </a:p>
      </dsp:txBody>
      <dsp:txXfrm>
        <a:off x="6677708" y="235908"/>
        <a:ext cx="1071352" cy="939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34F64-C4D7-DC4F-92C9-AEAE7E11C27A}">
      <dsp:nvSpPr>
        <dsp:cNvPr id="0" name=""/>
        <dsp:cNvSpPr/>
      </dsp:nvSpPr>
      <dsp:spPr>
        <a:xfrm rot="5400000">
          <a:off x="1623187" y="45174"/>
          <a:ext cx="693438" cy="603291"/>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d-ID" sz="1000" kern="1200" dirty="0" err="1" smtClean="0"/>
            <a:t>Xia</a:t>
          </a:r>
          <a:r>
            <a:rPr lang="id-ID" sz="1000" kern="1200" dirty="0" smtClean="0"/>
            <a:t> (2017)</a:t>
          </a:r>
          <a:endParaRPr lang="id-ID" sz="1000" kern="1200" dirty="0"/>
        </a:p>
      </dsp:txBody>
      <dsp:txXfrm rot="-5400000">
        <a:off x="1762273" y="108162"/>
        <a:ext cx="415265" cy="477316"/>
      </dsp:txXfrm>
    </dsp:sp>
    <dsp:sp modelId="{BC1D6B61-BD9C-AF46-8C9E-325C8B315CCC}">
      <dsp:nvSpPr>
        <dsp:cNvPr id="0" name=""/>
        <dsp:cNvSpPr/>
      </dsp:nvSpPr>
      <dsp:spPr>
        <a:xfrm>
          <a:off x="2289858" y="138788"/>
          <a:ext cx="773876" cy="416062"/>
        </a:xfrm>
        <a:prstGeom prst="rect">
          <a:avLst/>
        </a:prstGeom>
        <a:noFill/>
        <a:ln>
          <a:noFill/>
        </a:ln>
        <a:effectLst/>
      </dsp:spPr>
      <dsp:style>
        <a:lnRef idx="0">
          <a:scrgbClr r="0" g="0" b="0"/>
        </a:lnRef>
        <a:fillRef idx="0">
          <a:scrgbClr r="0" g="0" b="0"/>
        </a:fillRef>
        <a:effectRef idx="0">
          <a:scrgbClr r="0" g="0" b="0"/>
        </a:effectRef>
        <a:fontRef idx="minor"/>
      </dsp:style>
    </dsp:sp>
    <dsp:sp modelId="{CC7F39C8-0F26-594F-9AB5-35BFBAE33CEB}">
      <dsp:nvSpPr>
        <dsp:cNvPr id="0" name=""/>
        <dsp:cNvSpPr/>
      </dsp:nvSpPr>
      <dsp:spPr>
        <a:xfrm rot="5400000">
          <a:off x="971632" y="45174"/>
          <a:ext cx="693438" cy="603291"/>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id-ID" sz="3400" kern="1200"/>
        </a:p>
      </dsp:txBody>
      <dsp:txXfrm rot="-5400000">
        <a:off x="1110718" y="108162"/>
        <a:ext cx="415265" cy="477316"/>
      </dsp:txXfrm>
    </dsp:sp>
    <dsp:sp modelId="{1E4D543B-8E72-5D42-B95E-8F6C402848B5}">
      <dsp:nvSpPr>
        <dsp:cNvPr id="0" name=""/>
        <dsp:cNvSpPr/>
      </dsp:nvSpPr>
      <dsp:spPr>
        <a:xfrm rot="5400000">
          <a:off x="1179225" y="373046"/>
          <a:ext cx="693438" cy="1124727"/>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d-ID" sz="900" kern="1200" dirty="0" err="1" smtClean="0"/>
            <a:t>Mazgutova</a:t>
          </a:r>
          <a:r>
            <a:rPr lang="id-ID" sz="900" kern="1200" dirty="0" smtClean="0"/>
            <a:t> </a:t>
          </a:r>
          <a:r>
            <a:rPr lang="id-ID" sz="900" kern="1200" dirty="0" err="1" smtClean="0"/>
            <a:t>and</a:t>
          </a:r>
          <a:r>
            <a:rPr lang="id-ID" sz="900" kern="1200" dirty="0" smtClean="0"/>
            <a:t> </a:t>
          </a:r>
          <a:r>
            <a:rPr lang="id-ID" sz="900" kern="1200" dirty="0" err="1" smtClean="0"/>
            <a:t>Hanks</a:t>
          </a:r>
          <a:r>
            <a:rPr lang="id-ID" sz="900" kern="1200" dirty="0" smtClean="0"/>
            <a:t> (2021)</a:t>
          </a:r>
          <a:endParaRPr lang="id-ID" sz="900" kern="1200" dirty="0"/>
        </a:p>
      </dsp:txBody>
      <dsp:txXfrm rot="-5400000">
        <a:off x="1151035" y="704264"/>
        <a:ext cx="749818" cy="462292"/>
      </dsp:txXfrm>
    </dsp:sp>
    <dsp:sp modelId="{DA539F83-89BF-214F-9F42-E8C26941D2D0}">
      <dsp:nvSpPr>
        <dsp:cNvPr id="0" name=""/>
        <dsp:cNvSpPr/>
      </dsp:nvSpPr>
      <dsp:spPr>
        <a:xfrm>
          <a:off x="567358" y="727378"/>
          <a:ext cx="748913" cy="416062"/>
        </a:xfrm>
        <a:prstGeom prst="rect">
          <a:avLst/>
        </a:prstGeom>
        <a:noFill/>
        <a:ln>
          <a:noFill/>
        </a:ln>
        <a:effectLst/>
      </dsp:spPr>
      <dsp:style>
        <a:lnRef idx="0">
          <a:scrgbClr r="0" g="0" b="0"/>
        </a:lnRef>
        <a:fillRef idx="0">
          <a:scrgbClr r="0" g="0" b="0"/>
        </a:fillRef>
        <a:effectRef idx="0">
          <a:scrgbClr r="0" g="0" b="0"/>
        </a:effectRef>
        <a:fontRef idx="minor"/>
      </dsp:style>
    </dsp:sp>
    <dsp:sp modelId="{5CAC11B9-878F-BA44-9E2A-D19005A25224}">
      <dsp:nvSpPr>
        <dsp:cNvPr id="0" name=""/>
        <dsp:cNvSpPr/>
      </dsp:nvSpPr>
      <dsp:spPr>
        <a:xfrm rot="5400000">
          <a:off x="1947716" y="633764"/>
          <a:ext cx="693438" cy="603291"/>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id-ID" sz="3400" kern="1200"/>
        </a:p>
      </dsp:txBody>
      <dsp:txXfrm rot="-5400000">
        <a:off x="2086802" y="696752"/>
        <a:ext cx="415265" cy="477316"/>
      </dsp:txXfrm>
    </dsp:sp>
    <dsp:sp modelId="{528A237E-5ECC-1741-9ECC-1177D2DB3EA6}">
      <dsp:nvSpPr>
        <dsp:cNvPr id="0" name=""/>
        <dsp:cNvSpPr/>
      </dsp:nvSpPr>
      <dsp:spPr>
        <a:xfrm rot="5400000">
          <a:off x="1623187" y="1169382"/>
          <a:ext cx="693438" cy="709235"/>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d-ID" sz="1000" kern="1200" dirty="0" err="1" smtClean="0"/>
            <a:t>Munoz</a:t>
          </a:r>
          <a:r>
            <a:rPr lang="id-ID" sz="1000" kern="1200" dirty="0" smtClean="0"/>
            <a:t>-Luna (2015)</a:t>
          </a:r>
          <a:endParaRPr lang="id-ID" sz="1000" kern="1200" dirty="0"/>
        </a:p>
      </dsp:txBody>
      <dsp:txXfrm rot="-5400000">
        <a:off x="1733495" y="1292853"/>
        <a:ext cx="472823" cy="462292"/>
      </dsp:txXfrm>
    </dsp:sp>
    <dsp:sp modelId="{312574A6-46AD-ED43-A117-B514629CB9C2}">
      <dsp:nvSpPr>
        <dsp:cNvPr id="0" name=""/>
        <dsp:cNvSpPr/>
      </dsp:nvSpPr>
      <dsp:spPr>
        <a:xfrm>
          <a:off x="2289858" y="1315969"/>
          <a:ext cx="773876" cy="416062"/>
        </a:xfrm>
        <a:prstGeom prst="rect">
          <a:avLst/>
        </a:prstGeom>
        <a:noFill/>
        <a:ln>
          <a:noFill/>
        </a:ln>
        <a:effectLst/>
      </dsp:spPr>
      <dsp:style>
        <a:lnRef idx="0">
          <a:scrgbClr r="0" g="0" b="0"/>
        </a:lnRef>
        <a:fillRef idx="0">
          <a:scrgbClr r="0" g="0" b="0"/>
        </a:fillRef>
        <a:effectRef idx="0">
          <a:scrgbClr r="0" g="0" b="0"/>
        </a:effectRef>
        <a:fontRef idx="minor"/>
      </dsp:style>
    </dsp:sp>
    <dsp:sp modelId="{C8234B8A-AEC4-4846-B46C-E4D5BD6338CF}">
      <dsp:nvSpPr>
        <dsp:cNvPr id="0" name=""/>
        <dsp:cNvSpPr/>
      </dsp:nvSpPr>
      <dsp:spPr>
        <a:xfrm rot="5400000">
          <a:off x="971632" y="1222354"/>
          <a:ext cx="693438" cy="603291"/>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id-ID" sz="3400" kern="1200"/>
        </a:p>
      </dsp:txBody>
      <dsp:txXfrm rot="-5400000">
        <a:off x="1110718" y="1285342"/>
        <a:ext cx="415265" cy="477316"/>
      </dsp:txXfrm>
    </dsp:sp>
    <dsp:sp modelId="{D88165DA-C6EF-6740-9CD5-2DD7F0A8A755}">
      <dsp:nvSpPr>
        <dsp:cNvPr id="0" name=""/>
        <dsp:cNvSpPr/>
      </dsp:nvSpPr>
      <dsp:spPr>
        <a:xfrm rot="5400000">
          <a:off x="1296161" y="1810945"/>
          <a:ext cx="693438" cy="603291"/>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d-ID" sz="1000" kern="1200" dirty="0" smtClean="0"/>
            <a:t>Hu (2022)</a:t>
          </a:r>
          <a:endParaRPr lang="id-ID" sz="1000" kern="1200" dirty="0"/>
        </a:p>
      </dsp:txBody>
      <dsp:txXfrm rot="-5400000">
        <a:off x="1435247" y="1873933"/>
        <a:ext cx="415265" cy="477316"/>
      </dsp:txXfrm>
    </dsp:sp>
    <dsp:sp modelId="{77849F21-6313-0E4F-B348-B87D75B41F34}">
      <dsp:nvSpPr>
        <dsp:cNvPr id="0" name=""/>
        <dsp:cNvSpPr/>
      </dsp:nvSpPr>
      <dsp:spPr>
        <a:xfrm>
          <a:off x="567358" y="1904559"/>
          <a:ext cx="748913" cy="416062"/>
        </a:xfrm>
        <a:prstGeom prst="rect">
          <a:avLst/>
        </a:prstGeom>
        <a:noFill/>
        <a:ln>
          <a:noFill/>
        </a:ln>
        <a:effectLst/>
      </dsp:spPr>
      <dsp:style>
        <a:lnRef idx="0">
          <a:scrgbClr r="0" g="0" b="0"/>
        </a:lnRef>
        <a:fillRef idx="0">
          <a:scrgbClr r="0" g="0" b="0"/>
        </a:fillRef>
        <a:effectRef idx="0">
          <a:scrgbClr r="0" g="0" b="0"/>
        </a:effectRef>
        <a:fontRef idx="minor"/>
      </dsp:style>
    </dsp:sp>
    <dsp:sp modelId="{9378BFC7-AF83-5A4D-8732-D511330BEB00}">
      <dsp:nvSpPr>
        <dsp:cNvPr id="0" name=""/>
        <dsp:cNvSpPr/>
      </dsp:nvSpPr>
      <dsp:spPr>
        <a:xfrm rot="5400000">
          <a:off x="1947716" y="1810945"/>
          <a:ext cx="693438" cy="603291"/>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id-ID" sz="3400" kern="1200"/>
        </a:p>
      </dsp:txBody>
      <dsp:txXfrm rot="-5400000">
        <a:off x="2086802" y="1873933"/>
        <a:ext cx="415265" cy="477316"/>
      </dsp:txXfrm>
    </dsp:sp>
    <dsp:sp modelId="{DA6E91E3-3F92-4547-A238-9733878A70CB}">
      <dsp:nvSpPr>
        <dsp:cNvPr id="0" name=""/>
        <dsp:cNvSpPr/>
      </dsp:nvSpPr>
      <dsp:spPr>
        <a:xfrm rot="5400000">
          <a:off x="1623187" y="2399535"/>
          <a:ext cx="693438" cy="603291"/>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d-ID" sz="1000" kern="1200" dirty="0" err="1" smtClean="0"/>
            <a:t>Zhao</a:t>
          </a:r>
          <a:r>
            <a:rPr lang="id-ID" sz="1000" kern="1200" dirty="0" smtClean="0"/>
            <a:t> &amp; </a:t>
          </a:r>
          <a:r>
            <a:rPr lang="id-ID" sz="1000" kern="1200" dirty="0" err="1" smtClean="0"/>
            <a:t>Liao</a:t>
          </a:r>
          <a:r>
            <a:rPr lang="id-ID" sz="1000" kern="1200" dirty="0" smtClean="0"/>
            <a:t> (2021)</a:t>
          </a:r>
          <a:endParaRPr lang="id-ID" sz="1000" kern="1200" dirty="0"/>
        </a:p>
      </dsp:txBody>
      <dsp:txXfrm rot="-5400000">
        <a:off x="1762273" y="2462523"/>
        <a:ext cx="415265" cy="477316"/>
      </dsp:txXfrm>
    </dsp:sp>
    <dsp:sp modelId="{392475A1-B7D6-324F-B286-A7E5F682165D}">
      <dsp:nvSpPr>
        <dsp:cNvPr id="0" name=""/>
        <dsp:cNvSpPr/>
      </dsp:nvSpPr>
      <dsp:spPr>
        <a:xfrm>
          <a:off x="2289858" y="2493149"/>
          <a:ext cx="773876" cy="416062"/>
        </a:xfrm>
        <a:prstGeom prst="rect">
          <a:avLst/>
        </a:prstGeom>
        <a:noFill/>
        <a:ln>
          <a:noFill/>
        </a:ln>
        <a:effectLst/>
      </dsp:spPr>
      <dsp:style>
        <a:lnRef idx="0">
          <a:scrgbClr r="0" g="0" b="0"/>
        </a:lnRef>
        <a:fillRef idx="0">
          <a:scrgbClr r="0" g="0" b="0"/>
        </a:fillRef>
        <a:effectRef idx="0">
          <a:scrgbClr r="0" g="0" b="0"/>
        </a:effectRef>
        <a:fontRef idx="minor"/>
      </dsp:style>
    </dsp:sp>
    <dsp:sp modelId="{D3580344-3660-4648-B1E3-923449696EB2}">
      <dsp:nvSpPr>
        <dsp:cNvPr id="0" name=""/>
        <dsp:cNvSpPr/>
      </dsp:nvSpPr>
      <dsp:spPr>
        <a:xfrm rot="5400000">
          <a:off x="971632" y="2399535"/>
          <a:ext cx="693438" cy="603291"/>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id-ID" sz="3400" kern="1200"/>
        </a:p>
      </dsp:txBody>
      <dsp:txXfrm rot="-5400000">
        <a:off x="1110718" y="2462523"/>
        <a:ext cx="415265" cy="4773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65120-5FFC-451F-A676-9DCAA5026EF0}">
      <dsp:nvSpPr>
        <dsp:cNvPr id="0" name=""/>
        <dsp:cNvSpPr/>
      </dsp:nvSpPr>
      <dsp:spPr>
        <a:xfrm>
          <a:off x="0" y="557319"/>
          <a:ext cx="1446491" cy="72324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5240" rIns="22860" bIns="15240" numCol="1" spcCol="1270" anchor="ctr" anchorCtr="0">
          <a:noAutofit/>
        </a:bodyPr>
        <a:lstStyle/>
        <a:p>
          <a:pPr lvl="0" algn="ctr" defTabSz="533400">
            <a:lnSpc>
              <a:spcPct val="100000"/>
            </a:lnSpc>
            <a:spcBef>
              <a:spcPct val="0"/>
            </a:spcBef>
            <a:spcAft>
              <a:spcPct val="35000"/>
            </a:spcAft>
          </a:pPr>
          <a:r>
            <a:rPr lang="en-US" sz="1200" b="1" kern="1200" dirty="0" smtClean="0">
              <a:sym typeface="+mn-ea"/>
            </a:rPr>
            <a:t>Rhetorical strategies:</a:t>
          </a:r>
          <a:endParaRPr lang="en-US" sz="1200" kern="1200" dirty="0"/>
        </a:p>
      </dsp:txBody>
      <dsp:txXfrm>
        <a:off x="21183" y="578502"/>
        <a:ext cx="1404125" cy="680879"/>
      </dsp:txXfrm>
    </dsp:sp>
    <dsp:sp modelId="{A8F86FA2-285E-4466-A13D-4ECC369B5275}">
      <dsp:nvSpPr>
        <dsp:cNvPr id="0" name=""/>
        <dsp:cNvSpPr/>
      </dsp:nvSpPr>
      <dsp:spPr>
        <a:xfrm>
          <a:off x="144649" y="1280565"/>
          <a:ext cx="148891" cy="517030"/>
        </a:xfrm>
        <a:custGeom>
          <a:avLst/>
          <a:gdLst/>
          <a:ahLst/>
          <a:cxnLst/>
          <a:rect l="0" t="0" r="0" b="0"/>
          <a:pathLst>
            <a:path>
              <a:moveTo>
                <a:pt x="0" y="0"/>
              </a:moveTo>
              <a:lnTo>
                <a:pt x="0" y="517030"/>
              </a:lnTo>
              <a:lnTo>
                <a:pt x="148891" y="5170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02CCB8-5F3F-4B37-9533-2CEF8B977F02}">
      <dsp:nvSpPr>
        <dsp:cNvPr id="0" name=""/>
        <dsp:cNvSpPr/>
      </dsp:nvSpPr>
      <dsp:spPr>
        <a:xfrm>
          <a:off x="293540" y="1412029"/>
          <a:ext cx="1157193" cy="77113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100000"/>
            </a:lnSpc>
            <a:spcBef>
              <a:spcPct val="0"/>
            </a:spcBef>
            <a:spcAft>
              <a:spcPct val="35000"/>
            </a:spcAft>
          </a:pPr>
          <a:r>
            <a:rPr lang="en-US" sz="1200" b="1" kern="1200" dirty="0" smtClean="0">
              <a:sym typeface="+mn-ea"/>
            </a:rPr>
            <a:t>  </a:t>
          </a:r>
          <a:r>
            <a:rPr lang="en-US" sz="1200" kern="1200" dirty="0" smtClean="0">
              <a:sym typeface="+mn-ea"/>
            </a:rPr>
            <a:t>Presenting the idea in writing convention </a:t>
          </a:r>
          <a:endParaRPr lang="en-US" sz="1200" kern="1200" dirty="0"/>
        </a:p>
      </dsp:txBody>
      <dsp:txXfrm>
        <a:off x="316126" y="1434615"/>
        <a:ext cx="1112021" cy="725960"/>
      </dsp:txXfrm>
    </dsp:sp>
    <dsp:sp modelId="{502F9D60-8D08-430C-BECF-7B9AC2F7E386}">
      <dsp:nvSpPr>
        <dsp:cNvPr id="0" name=""/>
        <dsp:cNvSpPr/>
      </dsp:nvSpPr>
      <dsp:spPr>
        <a:xfrm>
          <a:off x="1812356" y="507972"/>
          <a:ext cx="1446491" cy="72324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5240" rIns="22860" bIns="15240" numCol="1" spcCol="1270" anchor="ctr" anchorCtr="0">
          <a:noAutofit/>
        </a:bodyPr>
        <a:lstStyle/>
        <a:p>
          <a:pPr lvl="0" algn="ctr" defTabSz="533400">
            <a:lnSpc>
              <a:spcPct val="100000"/>
            </a:lnSpc>
            <a:spcBef>
              <a:spcPct val="0"/>
            </a:spcBef>
            <a:spcAft>
              <a:spcPct val="35000"/>
            </a:spcAft>
          </a:pPr>
          <a:r>
            <a:rPr sz="1200" kern="1200">
              <a:sym typeface="+mn-ea"/>
            </a:rPr>
            <a:t>M</a:t>
          </a:r>
          <a:r>
            <a:rPr lang="en-US" sz="1200" b="1" kern="1200" dirty="0" smtClean="0">
              <a:sym typeface="+mn-ea"/>
            </a:rPr>
            <a:t>eta-cognitive strategies:</a:t>
          </a:r>
          <a:endParaRPr lang="en-US" sz="1200" kern="1200" dirty="0" smtClean="0"/>
        </a:p>
      </dsp:txBody>
      <dsp:txXfrm>
        <a:off x="1833539" y="529155"/>
        <a:ext cx="1404125" cy="680879"/>
      </dsp:txXfrm>
    </dsp:sp>
    <dsp:sp modelId="{4F46DE49-E687-47A6-B6A0-0CC69ED1B8C6}">
      <dsp:nvSpPr>
        <dsp:cNvPr id="0" name=""/>
        <dsp:cNvSpPr/>
      </dsp:nvSpPr>
      <dsp:spPr>
        <a:xfrm>
          <a:off x="1957005" y="1231217"/>
          <a:ext cx="144649" cy="542434"/>
        </a:xfrm>
        <a:custGeom>
          <a:avLst/>
          <a:gdLst/>
          <a:ahLst/>
          <a:cxnLst/>
          <a:rect l="0" t="0" r="0" b="0"/>
          <a:pathLst>
            <a:path>
              <a:moveTo>
                <a:pt x="0" y="0"/>
              </a:moveTo>
              <a:lnTo>
                <a:pt x="0" y="542434"/>
              </a:lnTo>
              <a:lnTo>
                <a:pt x="144649" y="5424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802DE4-9D55-4A74-94C8-2332BC49AC56}">
      <dsp:nvSpPr>
        <dsp:cNvPr id="0" name=""/>
        <dsp:cNvSpPr/>
      </dsp:nvSpPr>
      <dsp:spPr>
        <a:xfrm>
          <a:off x="2101655" y="1412029"/>
          <a:ext cx="1157193" cy="72324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100000"/>
            </a:lnSpc>
            <a:spcBef>
              <a:spcPct val="0"/>
            </a:spcBef>
            <a:spcAft>
              <a:spcPct val="35000"/>
            </a:spcAft>
          </a:pPr>
          <a:r>
            <a:rPr sz="1200" kern="1200" dirty="0">
              <a:sym typeface="+mn-ea"/>
            </a:rPr>
            <a:t>Co</a:t>
          </a:r>
          <a:r>
            <a:rPr lang="en-US" sz="1200" kern="1200" dirty="0" smtClean="0">
              <a:sym typeface="+mn-ea"/>
            </a:rPr>
            <a:t>ntrolling </a:t>
          </a:r>
          <a:r>
            <a:rPr sz="1200" kern="1200" dirty="0">
              <a:sym typeface="+mn-ea"/>
            </a:rPr>
            <a:t>th</a:t>
          </a:r>
          <a:r>
            <a:rPr lang="en-US" sz="1200" kern="1200" dirty="0" smtClean="0">
              <a:sym typeface="+mn-ea"/>
            </a:rPr>
            <a:t>e writing process</a:t>
          </a:r>
          <a:endParaRPr lang="en-US" sz="1200" kern="1200" dirty="0" smtClean="0"/>
        </a:p>
      </dsp:txBody>
      <dsp:txXfrm>
        <a:off x="2122838" y="1433212"/>
        <a:ext cx="1114827" cy="680879"/>
      </dsp:txXfrm>
    </dsp:sp>
    <dsp:sp modelId="{E3FF03EB-8647-4636-BC5C-E9BEC6C29553}">
      <dsp:nvSpPr>
        <dsp:cNvPr id="0" name=""/>
        <dsp:cNvSpPr/>
      </dsp:nvSpPr>
      <dsp:spPr>
        <a:xfrm>
          <a:off x="3620471" y="507972"/>
          <a:ext cx="1446491" cy="72324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5240" rIns="22860" bIns="15240" numCol="1" spcCol="1270" anchor="ctr" anchorCtr="0">
          <a:noAutofit/>
        </a:bodyPr>
        <a:lstStyle/>
        <a:p>
          <a:pPr lvl="0" algn="ctr" defTabSz="533400">
            <a:lnSpc>
              <a:spcPct val="100000"/>
            </a:lnSpc>
            <a:spcBef>
              <a:spcPct val="0"/>
            </a:spcBef>
            <a:spcAft>
              <a:spcPct val="35000"/>
            </a:spcAft>
          </a:pPr>
          <a:r>
            <a:rPr lang="en-US" sz="1200" b="1" kern="1200" dirty="0" smtClean="0">
              <a:sym typeface="+mn-ea"/>
            </a:rPr>
            <a:t>Cognitive strategies: </a:t>
          </a:r>
          <a:endParaRPr lang="en-US" sz="1200" b="1" kern="1200" dirty="0">
            <a:solidFill>
              <a:schemeClr val="dk1"/>
            </a:solidFill>
          </a:endParaRPr>
        </a:p>
        <a:p>
          <a:pPr lvl="0" algn="ctr" defTabSz="533400">
            <a:lnSpc>
              <a:spcPct val="100000"/>
            </a:lnSpc>
            <a:spcBef>
              <a:spcPct val="0"/>
            </a:spcBef>
            <a:spcAft>
              <a:spcPct val="35000"/>
            </a:spcAft>
          </a:pPr>
          <a:endParaRPr lang="en-US" sz="1200" kern="1200"/>
        </a:p>
      </dsp:txBody>
      <dsp:txXfrm>
        <a:off x="3641654" y="529155"/>
        <a:ext cx="1404125" cy="680879"/>
      </dsp:txXfrm>
    </dsp:sp>
    <dsp:sp modelId="{3F5EB287-4C34-456C-B985-2B774B3D9EF1}">
      <dsp:nvSpPr>
        <dsp:cNvPr id="0" name=""/>
        <dsp:cNvSpPr/>
      </dsp:nvSpPr>
      <dsp:spPr>
        <a:xfrm>
          <a:off x="3765120" y="1231217"/>
          <a:ext cx="144649" cy="542434"/>
        </a:xfrm>
        <a:custGeom>
          <a:avLst/>
          <a:gdLst/>
          <a:ahLst/>
          <a:cxnLst/>
          <a:rect l="0" t="0" r="0" b="0"/>
          <a:pathLst>
            <a:path>
              <a:moveTo>
                <a:pt x="0" y="0"/>
              </a:moveTo>
              <a:lnTo>
                <a:pt x="0" y="542434"/>
              </a:lnTo>
              <a:lnTo>
                <a:pt x="144649" y="5424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454E12-1A81-4CCD-AB01-CC69284C8769}">
      <dsp:nvSpPr>
        <dsp:cNvPr id="0" name=""/>
        <dsp:cNvSpPr/>
      </dsp:nvSpPr>
      <dsp:spPr>
        <a:xfrm>
          <a:off x="3909769" y="1412029"/>
          <a:ext cx="1157193" cy="72324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100000"/>
            </a:lnSpc>
            <a:spcBef>
              <a:spcPct val="0"/>
            </a:spcBef>
            <a:spcAft>
              <a:spcPct val="35000"/>
            </a:spcAft>
          </a:pPr>
          <a:r>
            <a:rPr lang="en-US" sz="1200" kern="1200" dirty="0" smtClean="0">
              <a:sym typeface="+mn-ea"/>
            </a:rPr>
            <a:t>Implementing the actual process of writing actions</a:t>
          </a:r>
          <a:endParaRPr lang="en-US" sz="1200" kern="1200" dirty="0"/>
        </a:p>
      </dsp:txBody>
      <dsp:txXfrm>
        <a:off x="3930952" y="1433212"/>
        <a:ext cx="1114827" cy="680879"/>
      </dsp:txXfrm>
    </dsp:sp>
    <dsp:sp modelId="{8467E6C1-4DB8-4729-B178-58E33FA9048F}">
      <dsp:nvSpPr>
        <dsp:cNvPr id="0" name=""/>
        <dsp:cNvSpPr/>
      </dsp:nvSpPr>
      <dsp:spPr>
        <a:xfrm>
          <a:off x="5428586" y="507972"/>
          <a:ext cx="1446491" cy="72324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5240" rIns="22860" bIns="15240" numCol="1" spcCol="1270" anchor="ctr" anchorCtr="0">
          <a:noAutofit/>
        </a:bodyPr>
        <a:lstStyle/>
        <a:p>
          <a:pPr lvl="0" algn="ctr" defTabSz="533400">
            <a:lnSpc>
              <a:spcPct val="100000"/>
            </a:lnSpc>
            <a:spcBef>
              <a:spcPct val="0"/>
            </a:spcBef>
            <a:spcAft>
              <a:spcPct val="35000"/>
            </a:spcAft>
          </a:pPr>
          <a:r>
            <a:rPr sz="1200" kern="1200">
              <a:sym typeface="+mn-ea"/>
            </a:rPr>
            <a:t>Co</a:t>
          </a:r>
          <a:r>
            <a:rPr lang="en-US" sz="1200" b="1" kern="1200" dirty="0" smtClean="0">
              <a:sym typeface="+mn-ea"/>
            </a:rPr>
            <a:t>mmunicative strategies: </a:t>
          </a:r>
          <a:endParaRPr lang="en-US" sz="1200" b="1" kern="1200" dirty="0" smtClean="0"/>
        </a:p>
      </dsp:txBody>
      <dsp:txXfrm>
        <a:off x="5449769" y="529155"/>
        <a:ext cx="1404125" cy="680879"/>
      </dsp:txXfrm>
    </dsp:sp>
    <dsp:sp modelId="{FF151385-A0C6-4690-A5A2-87EC976F23C0}">
      <dsp:nvSpPr>
        <dsp:cNvPr id="0" name=""/>
        <dsp:cNvSpPr/>
      </dsp:nvSpPr>
      <dsp:spPr>
        <a:xfrm>
          <a:off x="5573235" y="1231217"/>
          <a:ext cx="144649" cy="542434"/>
        </a:xfrm>
        <a:custGeom>
          <a:avLst/>
          <a:gdLst/>
          <a:ahLst/>
          <a:cxnLst/>
          <a:rect l="0" t="0" r="0" b="0"/>
          <a:pathLst>
            <a:path>
              <a:moveTo>
                <a:pt x="0" y="0"/>
              </a:moveTo>
              <a:lnTo>
                <a:pt x="0" y="542434"/>
              </a:lnTo>
              <a:lnTo>
                <a:pt x="144649" y="5424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53730B-5B0E-4D55-876A-D0A5624274F4}">
      <dsp:nvSpPr>
        <dsp:cNvPr id="0" name=""/>
        <dsp:cNvSpPr/>
      </dsp:nvSpPr>
      <dsp:spPr>
        <a:xfrm>
          <a:off x="5717884" y="1412029"/>
          <a:ext cx="1157193" cy="72324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100000"/>
            </a:lnSpc>
            <a:spcBef>
              <a:spcPct val="0"/>
            </a:spcBef>
            <a:spcAft>
              <a:spcPct val="35000"/>
            </a:spcAft>
          </a:pPr>
          <a:r>
            <a:rPr sz="1200" kern="1200" dirty="0">
              <a:sym typeface="+mn-ea"/>
            </a:rPr>
            <a:t>﻿</a:t>
          </a:r>
          <a:r>
            <a:rPr lang="en-US" sz="1200" kern="1200" dirty="0" smtClean="0">
              <a:sym typeface="+mn-ea"/>
            </a:rPr>
            <a:t>expressing ideas in a more effective way</a:t>
          </a:r>
          <a:endParaRPr lang="en-US" sz="1200" kern="1200" dirty="0" smtClean="0"/>
        </a:p>
      </dsp:txBody>
      <dsp:txXfrm>
        <a:off x="5739067" y="1433212"/>
        <a:ext cx="1114827" cy="680879"/>
      </dsp:txXfrm>
    </dsp:sp>
    <dsp:sp modelId="{C01687EE-584B-4066-8EBF-AC2A5AD8F1F9}">
      <dsp:nvSpPr>
        <dsp:cNvPr id="0" name=""/>
        <dsp:cNvSpPr/>
      </dsp:nvSpPr>
      <dsp:spPr>
        <a:xfrm>
          <a:off x="7236701" y="507972"/>
          <a:ext cx="1446491" cy="72324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5240" rIns="22860" bIns="15240" numCol="1" spcCol="1270" anchor="ctr" anchorCtr="0">
          <a:noAutofit/>
        </a:bodyPr>
        <a:lstStyle/>
        <a:p>
          <a:pPr lvl="0" algn="ctr" defTabSz="533400">
            <a:lnSpc>
              <a:spcPct val="100000"/>
            </a:lnSpc>
            <a:spcBef>
              <a:spcPct val="0"/>
            </a:spcBef>
            <a:spcAft>
              <a:spcPct val="35000"/>
            </a:spcAft>
          </a:pPr>
          <a:r>
            <a:rPr sz="1200" kern="1200">
              <a:sym typeface="+mn-ea"/>
            </a:rPr>
            <a:t>So</a:t>
          </a:r>
          <a:r>
            <a:rPr lang="en-US" sz="1200" b="1" kern="1200" dirty="0" smtClean="0">
              <a:sym typeface="+mn-ea"/>
            </a:rPr>
            <a:t>cial/affective strategies:</a:t>
          </a:r>
          <a:endParaRPr lang="en-US" sz="1200" b="1" kern="1200" dirty="0" smtClean="0"/>
        </a:p>
      </dsp:txBody>
      <dsp:txXfrm>
        <a:off x="7257884" y="529155"/>
        <a:ext cx="1404125" cy="680879"/>
      </dsp:txXfrm>
    </dsp:sp>
    <dsp:sp modelId="{1421218E-7C7D-4BB2-8F64-341AA436134C}">
      <dsp:nvSpPr>
        <dsp:cNvPr id="0" name=""/>
        <dsp:cNvSpPr/>
      </dsp:nvSpPr>
      <dsp:spPr>
        <a:xfrm>
          <a:off x="7381350" y="1231217"/>
          <a:ext cx="144649" cy="746715"/>
        </a:xfrm>
        <a:custGeom>
          <a:avLst/>
          <a:gdLst/>
          <a:ahLst/>
          <a:cxnLst/>
          <a:rect l="0" t="0" r="0" b="0"/>
          <a:pathLst>
            <a:path>
              <a:moveTo>
                <a:pt x="0" y="0"/>
              </a:moveTo>
              <a:lnTo>
                <a:pt x="0" y="746715"/>
              </a:lnTo>
              <a:lnTo>
                <a:pt x="144649" y="7467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AB5B61-B6E9-4F7B-BB7C-29741EF381BF}">
      <dsp:nvSpPr>
        <dsp:cNvPr id="0" name=""/>
        <dsp:cNvSpPr/>
      </dsp:nvSpPr>
      <dsp:spPr>
        <a:xfrm>
          <a:off x="7525999" y="1412029"/>
          <a:ext cx="1157193" cy="113180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100000"/>
            </a:lnSpc>
            <a:spcBef>
              <a:spcPct val="0"/>
            </a:spcBef>
            <a:spcAft>
              <a:spcPct val="35000"/>
            </a:spcAft>
          </a:pPr>
          <a:r>
            <a:rPr lang="en-US" sz="1200" b="1" kern="1200" dirty="0" smtClean="0">
              <a:sym typeface="+mn-ea"/>
            </a:rPr>
            <a:t>  </a:t>
          </a:r>
          <a:endParaRPr lang="en-US" sz="1200" b="1" kern="1200" dirty="0"/>
        </a:p>
        <a:p>
          <a:pPr lvl="0" algn="ctr" defTabSz="533400">
            <a:lnSpc>
              <a:spcPct val="100000"/>
            </a:lnSpc>
            <a:spcBef>
              <a:spcPct val="0"/>
            </a:spcBef>
            <a:spcAft>
              <a:spcPct val="35000"/>
            </a:spcAft>
          </a:pPr>
          <a:r>
            <a:rPr sz="1200" kern="1200" dirty="0">
              <a:sym typeface="+mn-ea"/>
            </a:rPr>
            <a:t>I</a:t>
          </a:r>
          <a:r>
            <a:rPr lang="en-US" sz="1200" kern="1200" dirty="0" smtClean="0">
              <a:sym typeface="+mn-ea"/>
            </a:rPr>
            <a:t>nteracting with others for clarification, feedback, </a:t>
          </a:r>
          <a:r>
            <a:rPr sz="1200" kern="1200" dirty="0">
              <a:sym typeface="+mn-ea"/>
            </a:rPr>
            <a:t>o</a:t>
          </a:r>
          <a:r>
            <a:rPr lang="en-US" sz="1200" kern="1200" dirty="0" smtClean="0">
              <a:sym typeface="+mn-ea"/>
            </a:rPr>
            <a:t>r motivation</a:t>
          </a:r>
          <a:endParaRPr lang="en-US" sz="1200" b="0" kern="1200" dirty="0" smtClean="0"/>
        </a:p>
        <a:p>
          <a:pPr lvl="0" algn="ctr" defTabSz="533400">
            <a:lnSpc>
              <a:spcPct val="100000"/>
            </a:lnSpc>
            <a:spcBef>
              <a:spcPct val="0"/>
            </a:spcBef>
            <a:spcAft>
              <a:spcPct val="35000"/>
            </a:spcAft>
          </a:pPr>
          <a:endParaRPr lang="en-US" sz="1200" kern="1200" dirty="0" smtClean="0"/>
        </a:p>
      </dsp:txBody>
      <dsp:txXfrm>
        <a:off x="7559148" y="1445178"/>
        <a:ext cx="1090895" cy="1065509"/>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1">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ampungan 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Tampungan Tanggal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A7A625-2348-9C42-B13A-01EB355AAFED}" type="datetimeFigureOut">
              <a:rPr lang="id-ID" smtClean="0"/>
              <a:t>20/06/22</a:t>
            </a:fld>
            <a:endParaRPr lang="id-ID"/>
          </a:p>
        </p:txBody>
      </p:sp>
      <p:sp>
        <p:nvSpPr>
          <p:cNvPr id="4" name="Tampungan Foo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Tampungan Nomor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36F893-B3E2-CE41-B47A-1FA562C2CABF}" type="slidenum">
              <a:rPr lang="id-ID" smtClean="0"/>
              <a:t>‹#›</a:t>
            </a:fld>
            <a:endParaRPr lang="id-ID"/>
          </a:p>
        </p:txBody>
      </p:sp>
    </p:spTree>
    <p:extLst>
      <p:ext uri="{BB962C8B-B14F-4D97-AF65-F5344CB8AC3E}">
        <p14:creationId xmlns:p14="http://schemas.microsoft.com/office/powerpoint/2010/main" val="829079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101FED-F570-EA4E-8AB0-C62A7D56AF32}" type="datetimeFigureOut">
              <a:rPr lang="en-US" smtClean="0"/>
              <a:t>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6AB6A5-0BA3-164E-B34A-18721F6FD02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noProof="0" dirty="0" smtClean="0"/>
              <a:t>Explain</a:t>
            </a:r>
            <a:r>
              <a:rPr lang="en-US" baseline="0" noProof="0" dirty="0" smtClean="0"/>
              <a:t> the context of research design that this Interview is part of other data collection method and not the only method that I use for entire study. </a:t>
            </a:r>
          </a:p>
          <a:p>
            <a:r>
              <a:rPr lang="en-US" baseline="0" noProof="0" dirty="0" smtClean="0"/>
              <a:t>I am planning to use mix method including interview and documentations as well as corpus analysis. </a:t>
            </a:r>
          </a:p>
          <a:p>
            <a:endParaRPr lang="en-US" baseline="0" noProof="0" dirty="0" smtClean="0"/>
          </a:p>
          <a:p>
            <a:r>
              <a:rPr lang="en-US" baseline="0" noProof="0" dirty="0" smtClean="0"/>
              <a:t>This is a pilot interview checklist </a:t>
            </a:r>
          </a:p>
          <a:p>
            <a:r>
              <a:rPr lang="en-US" baseline="0" noProof="0" dirty="0" smtClean="0"/>
              <a:t>This pilot is to administer and develop the interview checklist before the final result is formatted. </a:t>
            </a:r>
          </a:p>
        </p:txBody>
      </p:sp>
      <p:sp>
        <p:nvSpPr>
          <p:cNvPr id="4" name="Slide Number Placeholder 3"/>
          <p:cNvSpPr>
            <a:spLocks noGrp="1"/>
          </p:cNvSpPr>
          <p:nvPr>
            <p:ph type="sldNum" sz="quarter" idx="10"/>
          </p:nvPr>
        </p:nvSpPr>
        <p:spPr/>
        <p:txBody>
          <a:bodyPr/>
          <a:lstStyle/>
          <a:p>
            <a:fld id="{CC95B32D-4830-4606-B0AE-8F708F767BDA}"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r>
              <a:rPr lang="en-US" dirty="0" smtClean="0"/>
              <a:t>Put in order Q1</a:t>
            </a:r>
          </a:p>
          <a:p>
            <a:endParaRPr lang="en-US" dirty="0" smtClean="0"/>
          </a:p>
          <a:p>
            <a:endParaRPr lang="en-US" dirty="0"/>
          </a:p>
        </p:txBody>
      </p:sp>
      <p:sp>
        <p:nvSpPr>
          <p:cNvPr id="4" name="Tampungan Nomor Slide 3"/>
          <p:cNvSpPr>
            <a:spLocks noGrp="1"/>
          </p:cNvSpPr>
          <p:nvPr>
            <p:ph type="sldNum" sz="quarter" idx="10"/>
          </p:nvPr>
        </p:nvSpPr>
        <p:spPr/>
        <p:txBody>
          <a:bodyPr/>
          <a:lstStyle/>
          <a:p>
            <a:fld id="{546AB6A5-0BA3-164E-B34A-18721F6FD026}" type="slidenum">
              <a:rPr lang="en-US" smtClean="0"/>
              <a:t>21</a:t>
            </a:fld>
            <a:endParaRPr lang="en-US"/>
          </a:p>
        </p:txBody>
      </p:sp>
    </p:spTree>
    <p:extLst>
      <p:ext uri="{BB962C8B-B14F-4D97-AF65-F5344CB8AC3E}">
        <p14:creationId xmlns:p14="http://schemas.microsoft.com/office/powerpoint/2010/main" val="876418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A </a:t>
            </a:r>
            <a:r>
              <a:rPr lang="en-US" sz="1200" b="1" i="0" kern="1200" dirty="0" smtClean="0">
                <a:solidFill>
                  <a:schemeClr val="tx1"/>
                </a:solidFill>
                <a:effectLst/>
                <a:latin typeface="+mn-lt"/>
                <a:ea typeface="+mn-ea"/>
                <a:cs typeface="+mn-cs"/>
              </a:rPr>
              <a:t>high-stakes test</a:t>
            </a:r>
            <a:r>
              <a:rPr lang="en-US" sz="1200" b="0" i="0" kern="1200" dirty="0" smtClean="0">
                <a:solidFill>
                  <a:schemeClr val="tx1"/>
                </a:solidFill>
                <a:effectLst/>
                <a:latin typeface="+mn-lt"/>
                <a:ea typeface="+mn-ea"/>
                <a:cs typeface="+mn-cs"/>
              </a:rPr>
              <a:t> is any test used to make important decisions about students, educators, schools, or districts, most commonly for the purpose of accountability—i.e., the attempt by federal, state, or local government agencies and school administrators to ensure that students are enrolled in effective schools and being taught by effective teachers. In general, “high stakes” means that test scores are used to determine punishments (such as sanctions, penalties, funding reductions, negative publicity), accolades (awards, public celebration, positive publicity), advancement (grade promotion or graduation for students), or compensation (salary increases or bonuses for administrators and teachers).</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Formative and Summative assessments:</a:t>
            </a:r>
            <a:r>
              <a:rPr lang="en-US" sz="1200" b="0" i="0" kern="1200" baseline="0" dirty="0" smtClean="0">
                <a:solidFill>
                  <a:schemeClr val="tx1"/>
                </a:solidFill>
                <a:effectLst/>
                <a:latin typeface="+mn-lt"/>
                <a:ea typeface="+mn-ea"/>
                <a:cs typeface="+mn-cs"/>
              </a:rPr>
              <a:t> </a:t>
            </a:r>
          </a:p>
          <a:p>
            <a:pPr fontAlgn="base"/>
            <a:r>
              <a:rPr lang="en-US" sz="1200" b="1" i="0" kern="1200" dirty="0" smtClean="0">
                <a:solidFill>
                  <a:schemeClr val="tx1"/>
                </a:solidFill>
                <a:effectLst/>
                <a:latin typeface="+mn-lt"/>
                <a:ea typeface="+mn-ea"/>
                <a:cs typeface="+mn-cs"/>
              </a:rPr>
              <a:t>Formative assessments have low stakes and usually carry no grade</a:t>
            </a:r>
            <a:r>
              <a:rPr lang="en-US" sz="1200" b="0" i="0" kern="1200" dirty="0" smtClean="0">
                <a:solidFill>
                  <a:schemeClr val="tx1"/>
                </a:solidFill>
                <a:effectLst/>
                <a:latin typeface="+mn-lt"/>
                <a:ea typeface="+mn-ea"/>
                <a:cs typeface="+mn-cs"/>
              </a:rPr>
              <a:t>, which in some instances may discourage the students from doing the task or fully engaging with it. The goal of summative assessment is to evaluate student learning at the end of an instructional unit by comparing it against some standard or benchmark.</a:t>
            </a:r>
            <a:endParaRPr lang="en-US" sz="1200" b="0" i="0" kern="1200" baseline="0" dirty="0" smtClean="0">
              <a:solidFill>
                <a:schemeClr val="tx1"/>
              </a:solidFill>
              <a:effectLst/>
              <a:latin typeface="+mn-lt"/>
              <a:ea typeface="+mn-ea"/>
              <a:cs typeface="+mn-cs"/>
            </a:endParaRPr>
          </a:p>
          <a:p>
            <a:pPr fontAlgn="base"/>
            <a:endParaRPr lang="en-US" sz="1200" b="0" i="0" kern="1200" dirty="0" smtClean="0">
              <a:solidFill>
                <a:schemeClr val="tx1"/>
              </a:solidFill>
              <a:effectLst/>
              <a:latin typeface="+mn-lt"/>
              <a:ea typeface="+mn-ea"/>
              <a:cs typeface="+mn-cs"/>
            </a:endParaRPr>
          </a:p>
          <a:p>
            <a:r>
              <a:rPr lang="en-US" dirty="0" smtClean="0"/>
              <a:t/>
            </a:r>
            <a:br>
              <a:rPr lang="en-US" dirty="0" smtClean="0"/>
            </a:br>
            <a:endParaRPr lang="id-ID" dirty="0"/>
          </a:p>
        </p:txBody>
      </p:sp>
      <p:sp>
        <p:nvSpPr>
          <p:cNvPr id="4" name="Tampungan Nomor Slide 3"/>
          <p:cNvSpPr>
            <a:spLocks noGrp="1"/>
          </p:cNvSpPr>
          <p:nvPr>
            <p:ph type="sldNum" sz="quarter" idx="10"/>
          </p:nvPr>
        </p:nvSpPr>
        <p:spPr/>
        <p:txBody>
          <a:bodyPr/>
          <a:lstStyle/>
          <a:p>
            <a:fld id="{546AB6A5-0BA3-164E-B34A-18721F6FD026}" type="slidenum">
              <a:rPr lang="en-US" smtClean="0"/>
              <a:t>3</a:t>
            </a:fld>
            <a:endParaRPr lang="en-US"/>
          </a:p>
        </p:txBody>
      </p:sp>
    </p:spTree>
    <p:extLst>
      <p:ext uri="{BB962C8B-B14F-4D97-AF65-F5344CB8AC3E}">
        <p14:creationId xmlns:p14="http://schemas.microsoft.com/office/powerpoint/2010/main" val="117853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smtClean="0"/>
              <a:t>Justification</a:t>
            </a:r>
            <a:r>
              <a:rPr lang="en-US" baseline="0" dirty="0" smtClean="0"/>
              <a:t>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r>
              <a:rPr lang="en-US" dirty="0" smtClean="0"/>
              <a:t>E</a:t>
            </a:r>
            <a:r>
              <a:rPr lang="id-ID" dirty="0" err="1" smtClean="0"/>
              <a:t>xplicitely</a:t>
            </a:r>
            <a:r>
              <a:rPr lang="id-ID" baseline="0" dirty="0" smtClean="0"/>
              <a:t> </a:t>
            </a:r>
            <a:r>
              <a:rPr lang="id-ID" baseline="0" dirty="0" err="1" smtClean="0"/>
              <a:t>knowledgable</a:t>
            </a:r>
            <a:r>
              <a:rPr lang="id-ID" baseline="0" dirty="0" smtClean="0"/>
              <a:t> </a:t>
            </a:r>
            <a:r>
              <a:rPr lang="mr-IN" baseline="0" dirty="0" smtClean="0"/>
              <a:t>–</a:t>
            </a:r>
            <a:r>
              <a:rPr lang="id-ID" baseline="0" dirty="0" smtClean="0"/>
              <a:t> </a:t>
            </a:r>
            <a:r>
              <a:rPr lang="id-ID" baseline="0" dirty="0" err="1" smtClean="0"/>
              <a:t>awareness</a:t>
            </a:r>
            <a:r>
              <a:rPr lang="id-ID" baseline="0" dirty="0" smtClean="0"/>
              <a:t> in </a:t>
            </a:r>
            <a:r>
              <a:rPr lang="id-ID" baseline="0" dirty="0" err="1" smtClean="0"/>
              <a:t>relation</a:t>
            </a:r>
            <a:r>
              <a:rPr lang="id-ID" baseline="0" dirty="0" smtClean="0"/>
              <a:t> </a:t>
            </a:r>
            <a:r>
              <a:rPr lang="id-ID" baseline="0" dirty="0" err="1" smtClean="0"/>
              <a:t>to</a:t>
            </a:r>
            <a:r>
              <a:rPr lang="id-ID" baseline="0" dirty="0" smtClean="0"/>
              <a:t> </a:t>
            </a:r>
            <a:r>
              <a:rPr lang="id-ID" baseline="0" dirty="0" err="1" smtClean="0"/>
              <a:t>conscious</a:t>
            </a:r>
            <a:endParaRPr lang="id-ID" dirty="0"/>
          </a:p>
        </p:txBody>
      </p:sp>
      <p:sp>
        <p:nvSpPr>
          <p:cNvPr id="4" name="Tampungan Nomor Slide 3"/>
          <p:cNvSpPr>
            <a:spLocks noGrp="1"/>
          </p:cNvSpPr>
          <p:nvPr>
            <p:ph type="sldNum" sz="quarter" idx="10"/>
          </p:nvPr>
        </p:nvSpPr>
        <p:spPr/>
        <p:txBody>
          <a:bodyPr/>
          <a:lstStyle/>
          <a:p>
            <a:fld id="{546AB6A5-0BA3-164E-B34A-18721F6FD026}" type="slidenum">
              <a:rPr lang="en-US" smtClean="0"/>
              <a:t>5</a:t>
            </a:fld>
            <a:endParaRPr lang="en-US"/>
          </a:p>
        </p:txBody>
      </p:sp>
    </p:spTree>
    <p:extLst>
      <p:ext uri="{BB962C8B-B14F-4D97-AF65-F5344CB8AC3E}">
        <p14:creationId xmlns:p14="http://schemas.microsoft.com/office/powerpoint/2010/main" val="339108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 did</a:t>
            </a:r>
            <a:r>
              <a:rPr lang="en-US" b="1" baseline="0" dirty="0" smtClean="0"/>
              <a:t> I use this taxonomy?</a:t>
            </a:r>
          </a:p>
          <a:p>
            <a:endParaRPr lang="en-US" b="1" baseline="0" dirty="0" smtClean="0"/>
          </a:p>
          <a:p>
            <a:r>
              <a:rPr lang="en-US" b="1" baseline="0" dirty="0" smtClean="0"/>
              <a:t>Strategies by functions</a:t>
            </a:r>
            <a:endParaRPr lang="en-US" b="1" dirty="0" smtClean="0"/>
          </a:p>
          <a:p>
            <a:endParaRPr lang="en-US" b="1" dirty="0" smtClean="0"/>
          </a:p>
          <a:p>
            <a:r>
              <a:rPr lang="en-US" b="1" dirty="0" smtClean="0"/>
              <a:t>Rhetorical strategies : </a:t>
            </a:r>
          </a:p>
          <a:p>
            <a:r>
              <a:rPr lang="en-US" dirty="0" smtClean="0"/>
              <a:t>﻿the strategies that writers use to </a:t>
            </a:r>
            <a:r>
              <a:rPr lang="en-US" dirty="0" err="1" smtClean="0"/>
              <a:t>organise</a:t>
            </a:r>
            <a:r>
              <a:rPr lang="en-US" dirty="0" smtClean="0"/>
              <a:t> and to present their ideas in writing conventions acceptable to native speakers of that language.</a:t>
            </a:r>
          </a:p>
          <a:p>
            <a:pPr lvl="0"/>
            <a:r>
              <a:rPr lang="en-US" sz="1200" dirty="0" smtClean="0"/>
              <a:t>Organization</a:t>
            </a:r>
          </a:p>
          <a:p>
            <a:pPr lvl="0"/>
            <a:r>
              <a:rPr lang="en-US" sz="1200" dirty="0" smtClean="0"/>
              <a:t>Use of L1</a:t>
            </a:r>
          </a:p>
          <a:p>
            <a:pPr lvl="0"/>
            <a:r>
              <a:rPr lang="en-US" sz="1200" dirty="0" smtClean="0"/>
              <a:t>Formatting/</a:t>
            </a:r>
            <a:r>
              <a:rPr lang="en-US" sz="1200" dirty="0" err="1" smtClean="0"/>
              <a:t>modelling</a:t>
            </a:r>
            <a:endParaRPr lang="en-US" sz="1200" dirty="0" smtClean="0"/>
          </a:p>
          <a:p>
            <a:pPr lvl="0"/>
            <a:r>
              <a:rPr lang="en-US" sz="1200" dirty="0" smtClean="0"/>
              <a:t>Comparing </a:t>
            </a:r>
            <a:endParaRPr lang="en-US" sz="1200" dirty="0" smtClean="0"/>
          </a:p>
          <a:p>
            <a:pPr lvl="0"/>
            <a:endParaRPr lang="en-US" sz="1200" dirty="0" smtClean="0"/>
          </a:p>
          <a:p>
            <a:pPr lvl="0"/>
            <a:endParaRPr lang="en-US" sz="1200" dirty="0" smtClean="0"/>
          </a:p>
          <a:p>
            <a:pPr lvl="0"/>
            <a:r>
              <a:rPr lang="en-US" sz="1200" b="0" i="0" kern="1200" dirty="0" smtClean="0">
                <a:solidFill>
                  <a:schemeClr val="tx1"/>
                </a:solidFill>
                <a:effectLst/>
                <a:latin typeface="+mn-lt"/>
                <a:ea typeface="+mn-ea"/>
                <a:cs typeface="+mn-cs"/>
              </a:rPr>
              <a:t>Metacognitive writing strategies, correspondingly, involve </a:t>
            </a:r>
            <a:r>
              <a:rPr lang="en-US" sz="1200" b="1" i="0" kern="1200" dirty="0" smtClean="0">
                <a:solidFill>
                  <a:schemeClr val="tx1"/>
                </a:solidFill>
                <a:effectLst/>
                <a:latin typeface="+mn-lt"/>
                <a:ea typeface="+mn-ea"/>
                <a:cs typeface="+mn-cs"/>
              </a:rPr>
              <a:t>thinking about the writing process, its planning, monitoring, and self-evaluating of what has been written</a:t>
            </a:r>
            <a:r>
              <a:rPr lang="en-US" sz="1200" b="0" i="0" kern="1200" dirty="0" smtClean="0">
                <a:solidFill>
                  <a:schemeClr val="tx1"/>
                </a:solidFill>
                <a:effectLst/>
                <a:latin typeface="+mn-lt"/>
                <a:ea typeface="+mn-ea"/>
                <a:cs typeface="+mn-cs"/>
              </a:rPr>
              <a:t>. More explicitly, via the skills of planning, monitoring, and evaluating the writer manages, directs, regulates and guides his/her writing production.</a:t>
            </a:r>
            <a:endParaRPr lang="en-US" sz="1200" dirty="0" smtClean="0"/>
          </a:p>
          <a:p>
            <a:endParaRPr lang="en-US" dirty="0" smtClean="0"/>
          </a:p>
          <a:p>
            <a:endParaRPr lang="en-US" dirty="0" smtClean="0"/>
          </a:p>
          <a:p>
            <a:r>
              <a:rPr lang="en-US" b="1" dirty="0" smtClean="0"/>
              <a:t>Metacognitive strategies </a:t>
            </a:r>
            <a:r>
              <a:rPr lang="en-US" b="1" dirty="0" smtClean="0"/>
              <a:t>: focus on monitoring vocabularies</a:t>
            </a:r>
            <a:r>
              <a:rPr lang="en-US" b="1" baseline="0" dirty="0" smtClean="0"/>
              <a:t> </a:t>
            </a:r>
            <a:r>
              <a:rPr lang="en-US" b="1" baseline="0" dirty="0" err="1" smtClean="0"/>
              <a:t>wheter</a:t>
            </a:r>
            <a:r>
              <a:rPr lang="en-US" b="1" baseline="0" dirty="0" smtClean="0"/>
              <a:t> there are vocabulary that overuse or repetition </a:t>
            </a:r>
            <a:endParaRPr lang="en-US" b="1" dirty="0" smtClean="0"/>
          </a:p>
          <a:p>
            <a:r>
              <a:rPr lang="en-US" dirty="0" smtClean="0"/>
              <a:t>﻿that writers use to control the writing process consciously.</a:t>
            </a:r>
          </a:p>
          <a:p>
            <a:pPr lvl="0"/>
            <a:r>
              <a:rPr lang="en-US" sz="1200" dirty="0" smtClean="0"/>
              <a:t>Planning </a:t>
            </a:r>
          </a:p>
          <a:p>
            <a:pPr lvl="0"/>
            <a:r>
              <a:rPr lang="en-US" sz="1200" dirty="0" smtClean="0"/>
              <a:t>Monitoring </a:t>
            </a:r>
          </a:p>
          <a:p>
            <a:pPr lvl="0"/>
            <a:r>
              <a:rPr lang="en-US" sz="1200" dirty="0" smtClean="0"/>
              <a:t>Evaluating</a:t>
            </a:r>
          </a:p>
          <a:p>
            <a:endParaRPr lang="en-US" dirty="0" smtClean="0"/>
          </a:p>
          <a:p>
            <a:endParaRPr lang="en-US" dirty="0" smtClean="0"/>
          </a:p>
          <a:p>
            <a:r>
              <a:rPr lang="en-US" b="1" dirty="0" smtClean="0"/>
              <a:t>Cognitive strategies </a:t>
            </a:r>
          </a:p>
          <a:p>
            <a:r>
              <a:rPr lang="en-US" b="0" dirty="0" smtClean="0"/>
              <a:t>﻿the strategies that writers use to implement the actual writing actions.</a:t>
            </a:r>
          </a:p>
          <a:p>
            <a:pPr lvl="0"/>
            <a:r>
              <a:rPr lang="en-US" sz="1200" dirty="0" smtClean="0"/>
              <a:t>Generating ideas </a:t>
            </a:r>
          </a:p>
          <a:p>
            <a:pPr lvl="0"/>
            <a:r>
              <a:rPr lang="en-US" sz="1200" dirty="0" smtClean="0"/>
              <a:t>Revising </a:t>
            </a:r>
          </a:p>
          <a:p>
            <a:pPr lvl="0"/>
            <a:r>
              <a:rPr lang="en-US" sz="1200" dirty="0" smtClean="0"/>
              <a:t>Elaborating </a:t>
            </a:r>
          </a:p>
          <a:p>
            <a:pPr lvl="0"/>
            <a:r>
              <a:rPr lang="en-US" sz="1200" dirty="0" smtClean="0"/>
              <a:t>Clarification </a:t>
            </a:r>
          </a:p>
          <a:p>
            <a:pPr lvl="0"/>
            <a:r>
              <a:rPr lang="en-US" sz="1200" dirty="0" smtClean="0"/>
              <a:t>Retrieval </a:t>
            </a:r>
          </a:p>
          <a:p>
            <a:pPr lvl="0"/>
            <a:r>
              <a:rPr lang="en-US" sz="1200" dirty="0" smtClean="0"/>
              <a:t>Rehearsing </a:t>
            </a:r>
          </a:p>
          <a:p>
            <a:pPr lvl="0"/>
            <a:r>
              <a:rPr lang="en-US" sz="1200" dirty="0" smtClean="0"/>
              <a:t>Summarizing</a:t>
            </a:r>
          </a:p>
          <a:p>
            <a:endParaRPr lang="en-US" b="0" dirty="0" smtClean="0"/>
          </a:p>
          <a:p>
            <a:endParaRPr lang="en-US" dirty="0" smtClean="0"/>
          </a:p>
          <a:p>
            <a:r>
              <a:rPr lang="en-US" b="1" dirty="0" smtClean="0"/>
              <a:t>Communicative</a:t>
            </a:r>
            <a:r>
              <a:rPr lang="en-US" b="1" baseline="0" dirty="0" smtClean="0"/>
              <a:t> strategies : ﻿those that writers use to interact with others to clarify some questions and to regulate emotions, motivation, and attitudes in the writing.</a:t>
            </a:r>
          </a:p>
          <a:p>
            <a:pPr lvl="0"/>
            <a:r>
              <a:rPr lang="en-US" sz="1200" dirty="0" smtClean="0"/>
              <a:t>Avoidance </a:t>
            </a:r>
          </a:p>
          <a:p>
            <a:pPr lvl="0"/>
            <a:r>
              <a:rPr lang="en-US" sz="1200" dirty="0" smtClean="0"/>
              <a:t>Reduction</a:t>
            </a:r>
          </a:p>
          <a:p>
            <a:pPr lvl="0"/>
            <a:r>
              <a:rPr lang="en-US" sz="1200" dirty="0" smtClean="0"/>
              <a:t>Sense of readers</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r>
              <a:rPr lang="en-US" dirty="0" smtClean="0"/>
              <a:t>Validated </a:t>
            </a:r>
          </a:p>
          <a:p>
            <a:endParaRPr lang="en-US" dirty="0"/>
          </a:p>
        </p:txBody>
      </p:sp>
      <p:sp>
        <p:nvSpPr>
          <p:cNvPr id="4" name="Tampungan Nomor Slide 3"/>
          <p:cNvSpPr>
            <a:spLocks noGrp="1"/>
          </p:cNvSpPr>
          <p:nvPr>
            <p:ph type="sldNum" sz="quarter" idx="10"/>
          </p:nvPr>
        </p:nvSpPr>
        <p:spPr/>
        <p:txBody>
          <a:bodyPr/>
          <a:lstStyle/>
          <a:p>
            <a:fld id="{546AB6A5-0BA3-164E-B34A-18721F6FD026}" type="slidenum">
              <a:rPr lang="en-US" smtClean="0"/>
              <a:t>11</a:t>
            </a:fld>
            <a:endParaRPr lang="en-US"/>
          </a:p>
        </p:txBody>
      </p:sp>
    </p:spTree>
    <p:extLst>
      <p:ext uri="{BB962C8B-B14F-4D97-AF65-F5344CB8AC3E}">
        <p14:creationId xmlns:p14="http://schemas.microsoft.com/office/powerpoint/2010/main" val="711333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endParaRPr lang="en-US" dirty="0"/>
          </a:p>
        </p:txBody>
      </p:sp>
      <p:sp>
        <p:nvSpPr>
          <p:cNvPr id="4" name="Tampungan Nomor Slide 3"/>
          <p:cNvSpPr>
            <a:spLocks noGrp="1"/>
          </p:cNvSpPr>
          <p:nvPr>
            <p:ph type="sldNum" sz="quarter" idx="10"/>
          </p:nvPr>
        </p:nvSpPr>
        <p:spPr/>
        <p:txBody>
          <a:bodyPr/>
          <a:lstStyle/>
          <a:p>
            <a:fld id="{546AB6A5-0BA3-164E-B34A-18721F6FD026}" type="slidenum">
              <a:rPr lang="en-US" smtClean="0"/>
              <a:t>13</a:t>
            </a:fld>
            <a:endParaRPr lang="en-US"/>
          </a:p>
        </p:txBody>
      </p:sp>
    </p:spTree>
    <p:extLst>
      <p:ext uri="{BB962C8B-B14F-4D97-AF65-F5344CB8AC3E}">
        <p14:creationId xmlns:p14="http://schemas.microsoft.com/office/powerpoint/2010/main" val="966985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endParaRPr lang="id-ID" dirty="0"/>
          </a:p>
        </p:txBody>
      </p:sp>
      <p:sp>
        <p:nvSpPr>
          <p:cNvPr id="4" name="Tampungan Nomor Slide 3"/>
          <p:cNvSpPr>
            <a:spLocks noGrp="1"/>
          </p:cNvSpPr>
          <p:nvPr>
            <p:ph type="sldNum" sz="quarter" idx="10"/>
          </p:nvPr>
        </p:nvSpPr>
        <p:spPr/>
        <p:txBody>
          <a:bodyPr/>
          <a:lstStyle/>
          <a:p>
            <a:fld id="{546AB6A5-0BA3-164E-B34A-18721F6FD026}" type="slidenum">
              <a:rPr lang="en-US" smtClean="0"/>
              <a:t>14</a:t>
            </a:fld>
            <a:endParaRPr lang="en-US"/>
          </a:p>
        </p:txBody>
      </p:sp>
    </p:spTree>
    <p:extLst>
      <p:ext uri="{BB962C8B-B14F-4D97-AF65-F5344CB8AC3E}">
        <p14:creationId xmlns:p14="http://schemas.microsoft.com/office/powerpoint/2010/main" val="1540211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r>
              <a:rPr lang="en-US" dirty="0" smtClean="0"/>
              <a:t>I still consider to use this</a:t>
            </a:r>
            <a:r>
              <a:rPr lang="en-US" baseline="0" dirty="0" smtClean="0"/>
              <a:t> slide yet I have no idea what to say about the slide in connection with the two research questions</a:t>
            </a:r>
            <a:endParaRPr lang="en-US" dirty="0"/>
          </a:p>
        </p:txBody>
      </p:sp>
      <p:sp>
        <p:nvSpPr>
          <p:cNvPr id="4" name="Tampungan Nomor Slide 3"/>
          <p:cNvSpPr>
            <a:spLocks noGrp="1"/>
          </p:cNvSpPr>
          <p:nvPr>
            <p:ph type="sldNum" sz="quarter" idx="10"/>
          </p:nvPr>
        </p:nvSpPr>
        <p:spPr/>
        <p:txBody>
          <a:bodyPr/>
          <a:lstStyle/>
          <a:p>
            <a:fld id="{546AB6A5-0BA3-164E-B34A-18721F6FD026}" type="slidenum">
              <a:rPr lang="en-US" smtClean="0"/>
              <a:t>20</a:t>
            </a:fld>
            <a:endParaRPr lang="en-US"/>
          </a:p>
        </p:txBody>
      </p:sp>
    </p:spTree>
    <p:extLst>
      <p:ext uri="{BB962C8B-B14F-4D97-AF65-F5344CB8AC3E}">
        <p14:creationId xmlns:p14="http://schemas.microsoft.com/office/powerpoint/2010/main" val="2125218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x-none" altLang="zh-CN"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x-none" altLang="zh-CN" smtClean="0"/>
              <a:t>Click to edit Master subtitle style</a:t>
            </a:r>
            <a:endParaRPr lang="en-US" dirty="0"/>
          </a:p>
        </p:txBody>
      </p:sp>
      <p:sp>
        <p:nvSpPr>
          <p:cNvPr id="4" name="Date Placeholder 3"/>
          <p:cNvSpPr>
            <a:spLocks noGrp="1"/>
          </p:cNvSpPr>
          <p:nvPr>
            <p:ph type="dt" sz="half" idx="10"/>
          </p:nvPr>
        </p:nvSpPr>
        <p:spPr/>
        <p:txBody>
          <a:bodyPr/>
          <a:lstStyle/>
          <a:p>
            <a:fld id="{692CF79B-711C-3548-B230-9941E099973D}" type="datetime1">
              <a:rPr lang="id-ID" altLang="zh-CN" smtClean="0"/>
              <a:t>20/06/22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A6BE27C-8B1B-418A-BD5E-00FF41302DF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ltLang="zh-CN"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x-none" altLang="zh-CN" smtClean="0"/>
              <a:t>Click to edit Master text styles</a:t>
            </a:r>
          </a:p>
          <a:p>
            <a:pPr lvl="1"/>
            <a:r>
              <a:rPr lang="x-none" altLang="zh-CN" smtClean="0"/>
              <a:t>Second level</a:t>
            </a:r>
          </a:p>
          <a:p>
            <a:pPr lvl="2"/>
            <a:r>
              <a:rPr lang="x-none" altLang="zh-CN" smtClean="0"/>
              <a:t>Third level</a:t>
            </a:r>
          </a:p>
          <a:p>
            <a:pPr lvl="3"/>
            <a:r>
              <a:rPr lang="x-none" altLang="zh-CN" smtClean="0"/>
              <a:t>Fourth level</a:t>
            </a:r>
          </a:p>
          <a:p>
            <a:pPr lvl="4"/>
            <a:r>
              <a:rPr lang="x-none" altLang="zh-CN" smtClean="0"/>
              <a:t>Fifth level</a:t>
            </a:r>
            <a:endParaRPr lang="en-US" dirty="0"/>
          </a:p>
        </p:txBody>
      </p:sp>
      <p:sp>
        <p:nvSpPr>
          <p:cNvPr id="4" name="Date Placeholder 3"/>
          <p:cNvSpPr>
            <a:spLocks noGrp="1"/>
          </p:cNvSpPr>
          <p:nvPr>
            <p:ph type="dt" sz="half" idx="10"/>
          </p:nvPr>
        </p:nvSpPr>
        <p:spPr/>
        <p:txBody>
          <a:bodyPr/>
          <a:lstStyle/>
          <a:p>
            <a:fld id="{35301CFE-9895-EF41-BB32-59FAE5EB0FBF}" type="datetime1">
              <a:rPr lang="id-ID" altLang="zh-CN" smtClean="0"/>
              <a:t>20/06/22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A6BE27C-8B1B-418A-BD5E-00FF41302DF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8"/>
          </a:xfrm>
        </p:spPr>
        <p:txBody>
          <a:bodyPr vert="eaVert"/>
          <a:lstStyle/>
          <a:p>
            <a:r>
              <a:rPr lang="x-none" altLang="zh-CN" smtClean="0"/>
              <a:t>Click to edit Master title style</a:t>
            </a:r>
            <a:endParaRPr lang="en-US" dirty="0"/>
          </a:p>
        </p:txBody>
      </p:sp>
      <p:sp>
        <p:nvSpPr>
          <p:cNvPr id="3" name="Vertical Text Placeholder 2"/>
          <p:cNvSpPr>
            <a:spLocks noGrp="1"/>
          </p:cNvSpPr>
          <p:nvPr>
            <p:ph type="body" orient="vert" idx="1"/>
          </p:nvPr>
        </p:nvSpPr>
        <p:spPr>
          <a:xfrm>
            <a:off x="628652" y="273844"/>
            <a:ext cx="5800725" cy="4358878"/>
          </a:xfrm>
        </p:spPr>
        <p:txBody>
          <a:bodyPr vert="eaVert"/>
          <a:lstStyle/>
          <a:p>
            <a:pPr lvl="0"/>
            <a:r>
              <a:rPr lang="x-none" altLang="zh-CN" smtClean="0"/>
              <a:t>Click to edit Master text styles</a:t>
            </a:r>
          </a:p>
          <a:p>
            <a:pPr lvl="1"/>
            <a:r>
              <a:rPr lang="x-none" altLang="zh-CN" smtClean="0"/>
              <a:t>Second level</a:t>
            </a:r>
          </a:p>
          <a:p>
            <a:pPr lvl="2"/>
            <a:r>
              <a:rPr lang="x-none" altLang="zh-CN" smtClean="0"/>
              <a:t>Third level</a:t>
            </a:r>
          </a:p>
          <a:p>
            <a:pPr lvl="3"/>
            <a:r>
              <a:rPr lang="x-none" altLang="zh-CN" smtClean="0"/>
              <a:t>Fourth level</a:t>
            </a:r>
          </a:p>
          <a:p>
            <a:pPr lvl="4"/>
            <a:r>
              <a:rPr lang="x-none" altLang="zh-CN" smtClean="0"/>
              <a:t>Fifth level</a:t>
            </a:r>
            <a:endParaRPr lang="en-US" dirty="0"/>
          </a:p>
        </p:txBody>
      </p:sp>
      <p:sp>
        <p:nvSpPr>
          <p:cNvPr id="4" name="Date Placeholder 3"/>
          <p:cNvSpPr>
            <a:spLocks noGrp="1"/>
          </p:cNvSpPr>
          <p:nvPr>
            <p:ph type="dt" sz="half" idx="10"/>
          </p:nvPr>
        </p:nvSpPr>
        <p:spPr/>
        <p:txBody>
          <a:bodyPr/>
          <a:lstStyle/>
          <a:p>
            <a:fld id="{7932834B-8581-8648-B28A-DF20AA790DAD}" type="datetime1">
              <a:rPr lang="id-ID" altLang="zh-CN" smtClean="0"/>
              <a:t>20/06/22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A6BE27C-8B1B-418A-BD5E-00FF41302DF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02224"/>
            <a:ext cx="8077200" cy="85725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197311"/>
            <a:ext cx="8077200" cy="3223022"/>
          </a:xfrm>
        </p:spPr>
        <p:txBody>
          <a:bodyPr>
            <a:normAutofit/>
          </a:bodyPr>
          <a:lstStyle>
            <a:lvl1pPr>
              <a:defRPr sz="2880">
                <a:latin typeface="+mn-lt"/>
              </a:defRPr>
            </a:lvl1pPr>
            <a:lvl2pPr>
              <a:defRPr sz="2520">
                <a:latin typeface="+mn-lt"/>
              </a:defRPr>
            </a:lvl2pPr>
            <a:lvl3pPr>
              <a:defRPr sz="2160">
                <a:latin typeface="+mn-lt"/>
              </a:defRPr>
            </a:lvl3pPr>
            <a:lvl4pPr>
              <a:defRPr sz="2160">
                <a:latin typeface="+mn-lt"/>
              </a:defRPr>
            </a:lvl4pPr>
            <a:lvl5pPr>
              <a:defRPr sz="216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FF9790-6C8A-1D4E-847A-E3D6E014E0B6}" type="datetime1">
              <a:rPr lang="id-ID" smtClean="0"/>
              <a:t>20/06/22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4767263"/>
            <a:ext cx="2133600" cy="273844"/>
          </a:xfrm>
        </p:spPr>
        <p:txBody>
          <a:bodyPr/>
          <a:lstStyle/>
          <a:p>
            <a:fld id="{33D6E5A2-EC83-451F-A719-9AC1370DD5C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等腰三角形 6"/>
          <p:cNvSpPr/>
          <p:nvPr userDrawn="1"/>
        </p:nvSpPr>
        <p:spPr>
          <a:xfrm rot="10800000">
            <a:off x="897623" y="0"/>
            <a:ext cx="1384183" cy="465589"/>
          </a:xfrm>
          <a:prstGeom prst="triangle">
            <a:avLst/>
          </a:prstGeom>
          <a:solidFill>
            <a:srgbClr val="F88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右箭头 6"/>
          <p:cNvSpPr/>
          <p:nvPr userDrawn="1"/>
        </p:nvSpPr>
        <p:spPr>
          <a:xfrm>
            <a:off x="0" y="1762785"/>
            <a:ext cx="2088858" cy="1627923"/>
          </a:xfrm>
          <a:prstGeom prst="rightArrow">
            <a:avLst>
              <a:gd name="adj1" fmla="val 64019"/>
              <a:gd name="adj2" fmla="val 40452"/>
            </a:avLst>
          </a:prstGeom>
          <a:gradFill>
            <a:gsLst>
              <a:gs pos="0">
                <a:srgbClr val="FCA300"/>
              </a:gs>
              <a:gs pos="100000">
                <a:srgbClr val="F88D34"/>
              </a:gs>
            </a:gsLst>
            <a:lin ang="5400000" scaled="0"/>
          </a:gradFill>
          <a:ln>
            <a:noFill/>
          </a:ln>
          <a:effectLst>
            <a:outerShdw blurRad="381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x-none" altLang="zh-CN"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ltLang="zh-CN" smtClean="0"/>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x-none" altLang="zh-CN" smtClean="0"/>
              <a:t>Click to edit Master text styles</a:t>
            </a:r>
          </a:p>
          <a:p>
            <a:pPr lvl="1"/>
            <a:r>
              <a:rPr lang="x-none" altLang="zh-CN" smtClean="0"/>
              <a:t>Second level</a:t>
            </a:r>
          </a:p>
          <a:p>
            <a:pPr lvl="2"/>
            <a:r>
              <a:rPr lang="x-none" altLang="zh-CN" smtClean="0"/>
              <a:t>Third level</a:t>
            </a:r>
          </a:p>
          <a:p>
            <a:pPr lvl="3"/>
            <a:r>
              <a:rPr lang="x-none" altLang="zh-CN" smtClean="0"/>
              <a:t>Fourth level</a:t>
            </a:r>
          </a:p>
          <a:p>
            <a:pPr lvl="4"/>
            <a:r>
              <a:rPr lang="x-none" altLang="zh-CN" smtClean="0"/>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ltLang="zh-CN" smtClean="0"/>
              <a:t>Click to edit Master text styles</a:t>
            </a:r>
          </a:p>
        </p:txBody>
      </p:sp>
      <p:sp>
        <p:nvSpPr>
          <p:cNvPr id="6" name="Content Placeholder 5"/>
          <p:cNvSpPr>
            <a:spLocks noGrp="1"/>
          </p:cNvSpPr>
          <p:nvPr>
            <p:ph sz="quarter" idx="4"/>
          </p:nvPr>
        </p:nvSpPr>
        <p:spPr>
          <a:xfrm>
            <a:off x="4629152" y="1878807"/>
            <a:ext cx="3887391" cy="2763441"/>
          </a:xfrm>
        </p:spPr>
        <p:txBody>
          <a:bodyPr/>
          <a:lstStyle/>
          <a:p>
            <a:pPr lvl="0"/>
            <a:r>
              <a:rPr lang="x-none" altLang="zh-CN" smtClean="0"/>
              <a:t>Click to edit Master text styles</a:t>
            </a:r>
          </a:p>
          <a:p>
            <a:pPr lvl="1"/>
            <a:r>
              <a:rPr lang="x-none" altLang="zh-CN" smtClean="0"/>
              <a:t>Second level</a:t>
            </a:r>
          </a:p>
          <a:p>
            <a:pPr lvl="2"/>
            <a:r>
              <a:rPr lang="x-none" altLang="zh-CN" smtClean="0"/>
              <a:t>Third level</a:t>
            </a:r>
          </a:p>
          <a:p>
            <a:pPr lvl="3"/>
            <a:r>
              <a:rPr lang="x-none" altLang="zh-CN" smtClean="0"/>
              <a:t>Fourth level</a:t>
            </a:r>
          </a:p>
          <a:p>
            <a:pPr lvl="4"/>
            <a:r>
              <a:rPr lang="x-none" altLang="zh-CN" smtClean="0"/>
              <a:t>Fifth level</a:t>
            </a:r>
            <a:endParaRPr lang="en-US" dirty="0"/>
          </a:p>
        </p:txBody>
      </p:sp>
      <p:sp>
        <p:nvSpPr>
          <p:cNvPr id="7" name="Date Placeholder 6"/>
          <p:cNvSpPr>
            <a:spLocks noGrp="1"/>
          </p:cNvSpPr>
          <p:nvPr>
            <p:ph type="dt" sz="half" idx="10"/>
          </p:nvPr>
        </p:nvSpPr>
        <p:spPr/>
        <p:txBody>
          <a:bodyPr/>
          <a:lstStyle/>
          <a:p>
            <a:fld id="{93B6821E-FB79-194E-9D4E-C903634340DC}" type="datetime1">
              <a:rPr lang="id-ID" altLang="zh-CN" smtClean="0"/>
              <a:t>20/06/22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A6BE27C-8B1B-418A-BD5E-00FF41302DF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ltLang="zh-CN" smtClean="0"/>
              <a:t>Click to edit Master title style</a:t>
            </a:r>
            <a:endParaRPr lang="en-US" dirty="0"/>
          </a:p>
        </p:txBody>
      </p:sp>
      <p:sp>
        <p:nvSpPr>
          <p:cNvPr id="3" name="Date Placeholder 2"/>
          <p:cNvSpPr>
            <a:spLocks noGrp="1"/>
          </p:cNvSpPr>
          <p:nvPr>
            <p:ph type="dt" sz="half" idx="10"/>
          </p:nvPr>
        </p:nvSpPr>
        <p:spPr/>
        <p:txBody>
          <a:bodyPr/>
          <a:lstStyle/>
          <a:p>
            <a:fld id="{5240F782-445E-EF45-B6AB-79E6E2C5C21A}" type="datetime1">
              <a:rPr lang="id-ID" altLang="zh-CN" smtClean="0"/>
              <a:t>20/06/22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A6BE27C-8B1B-418A-BD5E-00FF41302DF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33794-BD07-B34B-9FB1-418D7F8A2DE6}" type="datetime1">
              <a:rPr lang="id-ID" altLang="zh-CN" smtClean="0"/>
              <a:t>20/06/22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A6BE27C-8B1B-418A-BD5E-00FF41302DF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x-none" altLang="zh-CN" smtClean="0"/>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ltLang="zh-CN" smtClean="0"/>
              <a:t>Click to edit Master text styles</a:t>
            </a:r>
          </a:p>
          <a:p>
            <a:pPr lvl="1"/>
            <a:r>
              <a:rPr lang="x-none" altLang="zh-CN" smtClean="0"/>
              <a:t>Second level</a:t>
            </a:r>
          </a:p>
          <a:p>
            <a:pPr lvl="2"/>
            <a:r>
              <a:rPr lang="x-none" altLang="zh-CN" smtClean="0"/>
              <a:t>Third level</a:t>
            </a:r>
          </a:p>
          <a:p>
            <a:pPr lvl="3"/>
            <a:r>
              <a:rPr lang="x-none" altLang="zh-CN" smtClean="0"/>
              <a:t>Fourth level</a:t>
            </a:r>
          </a:p>
          <a:p>
            <a:pPr lvl="4"/>
            <a:r>
              <a:rPr lang="x-none" altLang="zh-CN"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x-none" altLang="zh-CN" smtClean="0"/>
              <a:t>Click to edit Master text styles</a:t>
            </a:r>
          </a:p>
        </p:txBody>
      </p:sp>
      <p:sp>
        <p:nvSpPr>
          <p:cNvPr id="5" name="Date Placeholder 4"/>
          <p:cNvSpPr>
            <a:spLocks noGrp="1"/>
          </p:cNvSpPr>
          <p:nvPr>
            <p:ph type="dt" sz="half" idx="10"/>
          </p:nvPr>
        </p:nvSpPr>
        <p:spPr/>
        <p:txBody>
          <a:bodyPr/>
          <a:lstStyle/>
          <a:p>
            <a:fld id="{6A50FB6A-E243-594E-83EA-469659D05D38}" type="datetime1">
              <a:rPr lang="id-ID" altLang="zh-CN" smtClean="0"/>
              <a:t>20/06/22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A6BE27C-8B1B-418A-BD5E-00FF41302DF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x-none" altLang="zh-CN" smtClean="0"/>
              <a:t>Click to edit Master title style</a:t>
            </a:r>
            <a:endParaRPr lang="en-US" dirty="0"/>
          </a:p>
        </p:txBody>
      </p:sp>
      <p:sp>
        <p:nvSpPr>
          <p:cNvPr id="3" name="Picture Placeholder 2"/>
          <p:cNvSpPr>
            <a:spLocks noGrp="1" noChangeAspect="1"/>
          </p:cNvSpPr>
          <p:nvPr>
            <p:ph type="pic" idx="1" hasCustomPrompt="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altLang="zh-CN" smtClean="0"/>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x-none" altLang="zh-CN" smtClean="0"/>
              <a:t>Click to edit Master text styles</a:t>
            </a:r>
          </a:p>
        </p:txBody>
      </p:sp>
      <p:sp>
        <p:nvSpPr>
          <p:cNvPr id="5" name="Date Placeholder 4"/>
          <p:cNvSpPr>
            <a:spLocks noGrp="1"/>
          </p:cNvSpPr>
          <p:nvPr>
            <p:ph type="dt" sz="half" idx="10"/>
          </p:nvPr>
        </p:nvSpPr>
        <p:spPr/>
        <p:txBody>
          <a:bodyPr/>
          <a:lstStyle/>
          <a:p>
            <a:fld id="{C519BF11-CC0C-2247-B76F-46BA6E24279F}" type="datetime1">
              <a:rPr lang="id-ID" altLang="zh-CN" smtClean="0"/>
              <a:t>20/06/22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A6BE27C-8B1B-418A-BD5E-00FF41302DF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1D0E154-A00B-EE47-A276-6C8A5241C86F}" type="datetime1">
              <a:rPr lang="id-ID" altLang="zh-CN" smtClean="0"/>
              <a:t>20/06/22</a:t>
            </a:fld>
            <a:endParaRPr lang="zh-CN" alt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A6BE27C-8B1B-418A-BD5E-00FF41302DF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comments" Target="../comments/comment1.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comments" Target="../comments/comment8.xml"/><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microsoft.com/office/2007/relationships/hdphoto" Target="../media/hdphoto1.wdp"/><Relationship Id="rId6" Type="http://schemas.openxmlformats.org/officeDocument/2006/relationships/image" Target="../media/image10.png"/><Relationship Id="rId7"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comments" Target="../comments/comment9.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comments" Target="../comments/comment2.xml"/><Relationship Id="rId1" Type="http://schemas.openxmlformats.org/officeDocument/2006/relationships/tags" Target="../tags/tag1.xml"/><Relationship Id="rId2"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omments" Target="../comments/commen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comments" Target="../comments/comment12.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4324/9781315833200" TargetMode="External"/><Relationship Id="rId4" Type="http://schemas.openxmlformats.org/officeDocument/2006/relationships/hyperlink" Target="https://doi.org/10.18552/joaw.v11i1.566" TargetMode="External"/><Relationship Id="rId5" Type="http://schemas.openxmlformats.org/officeDocument/2006/relationships/hyperlink" Target="https://doi.org/10.2991/icelaic-17.2017.35" TargetMode="External"/><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comments" Target="../comments/comment3.xml"/><Relationship Id="rId1" Type="http://schemas.openxmlformats.org/officeDocument/2006/relationships/tags" Target="../tags/tag3.xml"/><Relationship Id="rId2"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comments" Target="../comments/comment4.xml"/><Relationship Id="rId1" Type="http://schemas.openxmlformats.org/officeDocument/2006/relationships/tags" Target="../tags/tag4.xml"/><Relationship Id="rId2"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pn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0" Type="http://schemas.openxmlformats.org/officeDocument/2006/relationships/comments" Target="../comments/comment5.xml"/><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comments" Target="../comments/comment6.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comments" Target="../comments/comment7.xml"/><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795" y="2945431"/>
            <a:ext cx="8463609" cy="2187436"/>
          </a:xfrm>
        </p:spPr>
        <p:txBody>
          <a:bodyPr>
            <a:noAutofit/>
          </a:bodyPr>
          <a:lstStyle/>
          <a:p>
            <a:pPr algn="ctr">
              <a:lnSpc>
                <a:spcPct val="100000"/>
              </a:lnSpc>
              <a:spcBef>
                <a:spcPts val="0"/>
              </a:spcBef>
            </a:pPr>
            <a:r>
              <a:rPr lang="en-US" sz="1500" b="1" dirty="0" smtClean="0">
                <a:latin typeface="Times" panose="00000500000000020000"/>
                <a:cs typeface="Times" panose="00000500000000020000"/>
                <a:sym typeface="+mn-ea"/>
              </a:rPr>
              <a:t>Dedy </a:t>
            </a:r>
            <a:r>
              <a:rPr lang="en-US" sz="1500" b="1" dirty="0" err="1">
                <a:latin typeface="Times" panose="00000500000000020000"/>
                <a:cs typeface="Times" panose="00000500000000020000"/>
                <a:sym typeface="+mn-ea"/>
              </a:rPr>
              <a:t>Subandowo</a:t>
            </a:r>
            <a:r>
              <a:rPr lang="en-US" sz="1500" b="1" dirty="0">
                <a:latin typeface="Times" panose="00000500000000020000"/>
                <a:cs typeface="Times" panose="00000500000000020000"/>
                <a:sym typeface="+mn-ea"/>
              </a:rPr>
              <a:t> </a:t>
            </a:r>
          </a:p>
          <a:p>
            <a:pPr algn="ctr">
              <a:lnSpc>
                <a:spcPct val="100000"/>
              </a:lnSpc>
              <a:spcBef>
                <a:spcPts val="0"/>
              </a:spcBef>
            </a:pPr>
            <a:r>
              <a:rPr lang="en-US" sz="1500" b="1" dirty="0">
                <a:latin typeface="Times" panose="00000500000000020000"/>
                <a:cs typeface="Times" panose="00000500000000020000"/>
                <a:sym typeface="+mn-ea"/>
              </a:rPr>
              <a:t>(A Third-year PhD Student</a:t>
            </a:r>
            <a:r>
              <a:rPr lang="en-US" sz="1500" b="1" dirty="0" smtClean="0">
                <a:latin typeface="Times" panose="00000500000000020000"/>
                <a:cs typeface="Times" panose="00000500000000020000"/>
                <a:sym typeface="+mn-ea"/>
              </a:rPr>
              <a:t>)</a:t>
            </a:r>
          </a:p>
          <a:p>
            <a:pPr algn="ctr">
              <a:lnSpc>
                <a:spcPct val="100000"/>
              </a:lnSpc>
              <a:spcBef>
                <a:spcPts val="0"/>
              </a:spcBef>
            </a:pPr>
            <a:endParaRPr lang="en-US" sz="1500" b="1" dirty="0" smtClean="0">
              <a:latin typeface="Times" panose="00000500000000020000"/>
              <a:cs typeface="Times" panose="00000500000000020000"/>
              <a:sym typeface="+mn-ea"/>
            </a:endParaRPr>
          </a:p>
          <a:p>
            <a:pPr>
              <a:lnSpc>
                <a:spcPct val="100000"/>
              </a:lnSpc>
              <a:spcBef>
                <a:spcPts val="0"/>
              </a:spcBef>
            </a:pPr>
            <a:r>
              <a:rPr lang="en-US" sz="1500" b="1" dirty="0" smtClean="0">
                <a:latin typeface="Times" panose="00000500000000020000"/>
                <a:cs typeface="Times" panose="00000500000000020000"/>
              </a:rPr>
              <a:t>Supervisor:</a:t>
            </a:r>
            <a:endParaRPr lang="id-ID" sz="1500" b="1" dirty="0">
              <a:latin typeface="Times" panose="00000500000000020000"/>
              <a:cs typeface="Times" panose="00000500000000020000"/>
            </a:endParaRPr>
          </a:p>
          <a:p>
            <a:pPr>
              <a:lnSpc>
                <a:spcPct val="100000"/>
              </a:lnSpc>
              <a:spcBef>
                <a:spcPts val="0"/>
              </a:spcBef>
            </a:pPr>
            <a:r>
              <a:rPr lang="en-US" sz="1500" b="1" dirty="0" err="1">
                <a:latin typeface="Times" panose="00000500000000020000"/>
                <a:cs typeface="Times" panose="00000500000000020000"/>
              </a:rPr>
              <a:t>Csilla</a:t>
            </a:r>
            <a:r>
              <a:rPr lang="en-US" sz="1500" b="1" dirty="0">
                <a:latin typeface="Times" panose="00000500000000020000"/>
                <a:cs typeface="Times" panose="00000500000000020000"/>
              </a:rPr>
              <a:t> </a:t>
            </a:r>
            <a:r>
              <a:rPr lang="en-US" sz="1500" b="1" dirty="0" err="1">
                <a:latin typeface="Times" panose="00000500000000020000"/>
                <a:cs typeface="Times" panose="00000500000000020000"/>
              </a:rPr>
              <a:t>Sárdi</a:t>
            </a:r>
            <a:r>
              <a:rPr lang="en-US" sz="1500" b="1" dirty="0">
                <a:latin typeface="Times" panose="00000500000000020000"/>
                <a:cs typeface="Times" panose="00000500000000020000"/>
              </a:rPr>
              <a:t>, </a:t>
            </a:r>
            <a:r>
              <a:rPr lang="en-US" sz="1500" b="1" dirty="0" err="1">
                <a:latin typeface="Times" panose="00000500000000020000"/>
                <a:cs typeface="Times" panose="00000500000000020000"/>
              </a:rPr>
              <a:t>Ph</a:t>
            </a:r>
            <a:r>
              <a:rPr lang="id-ID" sz="1500" b="1" dirty="0" smtClean="0">
                <a:latin typeface="Times" panose="00000500000000020000"/>
                <a:cs typeface="Times" panose="00000500000000020000"/>
              </a:rPr>
              <a:t>D</a:t>
            </a:r>
            <a:endParaRPr lang="id-ID" sz="1500" b="1" dirty="0">
              <a:latin typeface="Times" panose="00000500000000020000"/>
              <a:cs typeface="Times" panose="00000500000000020000"/>
            </a:endParaRPr>
          </a:p>
          <a:p>
            <a:pPr algn="ctr">
              <a:lnSpc>
                <a:spcPct val="100000"/>
              </a:lnSpc>
              <a:spcBef>
                <a:spcPts val="0"/>
              </a:spcBef>
            </a:pPr>
            <a:r>
              <a:rPr lang="en-US" altLang="id-ID" sz="1500" b="1" dirty="0">
                <a:latin typeface="Times" panose="00000500000000020000"/>
                <a:cs typeface="Times" panose="00000500000000020000"/>
              </a:rPr>
              <a:t>-----------------------------------------------------------</a:t>
            </a:r>
            <a:endParaRPr lang="id-ID" sz="1500" b="1" dirty="0">
              <a:latin typeface="Times" panose="00000500000000020000"/>
              <a:cs typeface="Times" panose="00000500000000020000"/>
            </a:endParaRPr>
          </a:p>
          <a:p>
            <a:pPr algn="ctr">
              <a:lnSpc>
                <a:spcPct val="100000"/>
              </a:lnSpc>
              <a:spcBef>
                <a:spcPts val="0"/>
              </a:spcBef>
            </a:pPr>
            <a:r>
              <a:rPr lang="id-ID" sz="1500" b="1" dirty="0">
                <a:latin typeface="Times" panose="00000500000000020000"/>
                <a:cs typeface="Times" panose="00000500000000020000"/>
              </a:rPr>
              <a:t>Doctoral School of Linguistics</a:t>
            </a:r>
          </a:p>
          <a:p>
            <a:pPr algn="ctr">
              <a:lnSpc>
                <a:spcPct val="100000"/>
              </a:lnSpc>
              <a:spcBef>
                <a:spcPts val="0"/>
              </a:spcBef>
            </a:pPr>
            <a:r>
              <a:rPr lang="en-US" sz="1500" b="1" dirty="0">
                <a:latin typeface="Times" panose="00000500000000020000"/>
                <a:cs typeface="Times" panose="00000500000000020000"/>
              </a:rPr>
              <a:t> </a:t>
            </a:r>
            <a:r>
              <a:rPr lang="en-US" sz="1500" b="1" dirty="0" err="1">
                <a:latin typeface="Times" panose="00000500000000020000"/>
                <a:cs typeface="Times" panose="00000500000000020000"/>
              </a:rPr>
              <a:t>Pázmány</a:t>
            </a:r>
            <a:r>
              <a:rPr lang="en-US" sz="1500" b="1" dirty="0">
                <a:latin typeface="Times" panose="00000500000000020000"/>
                <a:cs typeface="Times" panose="00000500000000020000"/>
              </a:rPr>
              <a:t> </a:t>
            </a:r>
            <a:r>
              <a:rPr lang="en-US" sz="1500" b="1" dirty="0" err="1">
                <a:latin typeface="Times" panose="00000500000000020000"/>
                <a:cs typeface="Times" panose="00000500000000020000"/>
              </a:rPr>
              <a:t>Péter</a:t>
            </a:r>
            <a:r>
              <a:rPr lang="en-US" sz="1500" b="1" dirty="0">
                <a:latin typeface="Times" panose="00000500000000020000"/>
                <a:cs typeface="Times" panose="00000500000000020000"/>
              </a:rPr>
              <a:t> Catholic University</a:t>
            </a:r>
          </a:p>
          <a:p>
            <a:pPr algn="ctr">
              <a:lnSpc>
                <a:spcPct val="100000"/>
              </a:lnSpc>
              <a:spcBef>
                <a:spcPts val="0"/>
              </a:spcBef>
            </a:pPr>
            <a:r>
              <a:rPr lang="en-US" sz="1500" b="1" dirty="0" smtClean="0">
                <a:latin typeface="Times" panose="00000500000000020000"/>
                <a:cs typeface="Times" panose="00000500000000020000"/>
              </a:rPr>
              <a:t>Tuesday, 21</a:t>
            </a:r>
            <a:r>
              <a:rPr lang="en-US" sz="1500" b="1" baseline="30000" dirty="0" smtClean="0">
                <a:latin typeface="Times" panose="00000500000000020000"/>
                <a:cs typeface="Times" panose="00000500000000020000"/>
              </a:rPr>
              <a:t>th</a:t>
            </a:r>
            <a:r>
              <a:rPr lang="en-US" sz="1500" b="1" dirty="0" smtClean="0">
                <a:latin typeface="Times" panose="00000500000000020000"/>
                <a:cs typeface="Times" panose="00000500000000020000"/>
              </a:rPr>
              <a:t> June </a:t>
            </a:r>
            <a:r>
              <a:rPr lang="en-US" sz="1500" b="1" dirty="0">
                <a:latin typeface="Times" panose="00000500000000020000"/>
                <a:cs typeface="Times" panose="00000500000000020000"/>
              </a:rPr>
              <a:t>2022</a:t>
            </a:r>
            <a:endParaRPr lang="id-ID" sz="1500" b="1" dirty="0">
              <a:latin typeface="Times" panose="00000500000000020000"/>
              <a:cs typeface="Times" panose="00000500000000020000"/>
            </a:endParaRPr>
          </a:p>
          <a:p>
            <a:pPr>
              <a:lnSpc>
                <a:spcPct val="100000"/>
              </a:lnSpc>
              <a:spcBef>
                <a:spcPts val="0"/>
              </a:spcBef>
            </a:pPr>
            <a:endParaRPr lang="en-US" altLang="ko-KR" sz="2000" dirty="0">
              <a:latin typeface="Times" panose="00000500000000020000"/>
              <a:cs typeface="Times" panose="00000500000000020000"/>
            </a:endParaRPr>
          </a:p>
          <a:p>
            <a:pPr>
              <a:lnSpc>
                <a:spcPct val="100000"/>
              </a:lnSpc>
              <a:spcBef>
                <a:spcPts val="0"/>
              </a:spcBef>
            </a:pPr>
            <a:endParaRPr lang="en-US" sz="2000" dirty="0">
              <a:latin typeface="Times" panose="00000500000000020000"/>
              <a:cs typeface="Times" panose="00000500000000020000"/>
            </a:endParaRPr>
          </a:p>
        </p:txBody>
      </p:sp>
      <p:sp>
        <p:nvSpPr>
          <p:cNvPr id="4" name="Rectangle 3"/>
          <p:cNvSpPr/>
          <p:nvPr/>
        </p:nvSpPr>
        <p:spPr>
          <a:xfrm>
            <a:off x="3106642" y="293311"/>
            <a:ext cx="2676105" cy="21431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500" dirty="0" smtClean="0">
                <a:latin typeface="Times" panose="00000500000000020000"/>
                <a:cs typeface="Times" panose="00000500000000020000"/>
              </a:rPr>
              <a:t>Doctoral School Conference - 5</a:t>
            </a:r>
            <a:endParaRPr lang="en-US" sz="1500" dirty="0">
              <a:latin typeface="Times" panose="00000500000000020000"/>
              <a:cs typeface="Times" panose="00000500000000020000"/>
            </a:endParaRPr>
          </a:p>
        </p:txBody>
      </p:sp>
      <p:pic>
        <p:nvPicPr>
          <p:cNvPr id="6" name="Picture 5" descr="images (1).jpg"/>
          <p:cNvPicPr>
            <a:picLocks noChangeAspect="1"/>
          </p:cNvPicPr>
          <p:nvPr/>
        </p:nvPicPr>
        <p:blipFill>
          <a:blip r:embed="rId3"/>
          <a:srcRect l="27612" r="27612"/>
          <a:stretch>
            <a:fillRect/>
          </a:stretch>
        </p:blipFill>
        <p:spPr>
          <a:xfrm>
            <a:off x="3987540" y="1573616"/>
            <a:ext cx="978431" cy="1294269"/>
          </a:xfrm>
          <a:prstGeom prst="rect">
            <a:avLst/>
          </a:prstGeom>
        </p:spPr>
      </p:pic>
      <p:sp>
        <p:nvSpPr>
          <p:cNvPr id="5" name="Title 1"/>
          <p:cNvSpPr>
            <a:spLocks noGrp="1"/>
          </p:cNvSpPr>
          <p:nvPr>
            <p:ph type="ctrTitle"/>
          </p:nvPr>
        </p:nvSpPr>
        <p:spPr>
          <a:xfrm>
            <a:off x="357158" y="756601"/>
            <a:ext cx="8358246" cy="672659"/>
          </a:xfrm>
        </p:spPr>
        <p:style>
          <a:lnRef idx="2">
            <a:schemeClr val="accent1"/>
          </a:lnRef>
          <a:fillRef idx="1">
            <a:schemeClr val="lt1"/>
          </a:fillRef>
          <a:effectRef idx="0">
            <a:schemeClr val="accent1"/>
          </a:effectRef>
          <a:fontRef idx="minor">
            <a:schemeClr val="dk1"/>
          </a:fontRef>
        </p:style>
        <p:txBody>
          <a:bodyPr>
            <a:noAutofit/>
          </a:bodyPr>
          <a:lstStyle/>
          <a:p>
            <a:r>
              <a:rPr lang="en-US" sz="2000" b="1" dirty="0">
                <a:latin typeface="Times" charset="0"/>
                <a:ea typeface="Times" charset="0"/>
                <a:cs typeface="Times" charset="0"/>
              </a:rPr>
              <a:t>Strategies in English Academic Writing:</a:t>
            </a:r>
            <a:br>
              <a:rPr lang="en-US" sz="2000" b="1" dirty="0">
                <a:latin typeface="Times" charset="0"/>
                <a:ea typeface="Times" charset="0"/>
                <a:cs typeface="Times" charset="0"/>
              </a:rPr>
            </a:br>
            <a:r>
              <a:rPr lang="en-US" sz="2000" b="1" dirty="0">
                <a:latin typeface="Times" charset="0"/>
                <a:ea typeface="Times" charset="0"/>
                <a:cs typeface="Times" charset="0"/>
              </a:rPr>
              <a:t>Indonesian Graduate Students’ Experiences at Hungarian Universities </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7"/>
          <p:cNvGrpSpPr/>
          <p:nvPr/>
        </p:nvGrpSpPr>
        <p:grpSpPr>
          <a:xfrm>
            <a:off x="249896" y="641203"/>
            <a:ext cx="2129734" cy="397848"/>
            <a:chOff x="1874938" y="2432807"/>
            <a:chExt cx="1627464" cy="352337"/>
          </a:xfrm>
        </p:grpSpPr>
        <p:sp>
          <p:nvSpPr>
            <p:cNvPr id="4" name="矩形 5"/>
            <p:cNvSpPr/>
            <p:nvPr/>
          </p:nvSpPr>
          <p:spPr>
            <a:xfrm>
              <a:off x="1874938" y="2432807"/>
              <a:ext cx="1627464" cy="352337"/>
            </a:xfrm>
            <a:prstGeom prst="rect">
              <a:avLst/>
            </a:prstGeom>
            <a:solidFill>
              <a:srgbClr val="F88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16"/>
            <p:cNvSpPr/>
            <p:nvPr/>
          </p:nvSpPr>
          <p:spPr>
            <a:xfrm flipH="1" flipV="1">
              <a:off x="3372374" y="2662737"/>
              <a:ext cx="130027" cy="118554"/>
            </a:xfrm>
            <a:prstGeom prst="rtTriangle">
              <a:avLst/>
            </a:prstGeom>
            <a:solidFill>
              <a:srgbClr val="EA65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27"/>
          <p:cNvSpPr txBox="1"/>
          <p:nvPr/>
        </p:nvSpPr>
        <p:spPr>
          <a:xfrm>
            <a:off x="178243" y="715886"/>
            <a:ext cx="2129736" cy="323165"/>
          </a:xfrm>
          <a:prstGeom prst="rect">
            <a:avLst/>
          </a:prstGeom>
          <a:noFill/>
        </p:spPr>
        <p:txBody>
          <a:bodyPr wrap="square" rtlCol="0">
            <a:spAutoFit/>
          </a:bodyPr>
          <a:lstStyle/>
          <a:p>
            <a:pPr algn="ctr"/>
            <a:r>
              <a:rPr lang="en-US" altLang="zh-CN" sz="1500" dirty="0" smtClean="0">
                <a:solidFill>
                  <a:schemeClr val="bg1"/>
                </a:solidFill>
              </a:rPr>
              <a:t>3.2 Research instrument</a:t>
            </a:r>
            <a:endParaRPr lang="zh-CN" altLang="en-US" sz="1500" dirty="0">
              <a:solidFill>
                <a:schemeClr val="bg1"/>
              </a:solidFill>
            </a:endParaRPr>
          </a:p>
        </p:txBody>
      </p:sp>
      <p:sp>
        <p:nvSpPr>
          <p:cNvPr id="9" name="TextBox 8"/>
          <p:cNvSpPr txBox="1"/>
          <p:nvPr/>
        </p:nvSpPr>
        <p:spPr>
          <a:xfrm>
            <a:off x="2379629" y="641203"/>
            <a:ext cx="184666" cy="369332"/>
          </a:xfrm>
          <a:prstGeom prst="rect">
            <a:avLst/>
          </a:prstGeom>
          <a:noFill/>
        </p:spPr>
        <p:txBody>
          <a:bodyPr wrap="none" rtlCol="0">
            <a:spAutoFit/>
          </a:bodyPr>
          <a:lstStyle/>
          <a:p>
            <a:endParaRPr lang="en-US" dirty="0"/>
          </a:p>
        </p:txBody>
      </p:sp>
      <p:pic>
        <p:nvPicPr>
          <p:cNvPr id="6" name="Gamba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154" y="1049001"/>
            <a:ext cx="2131476" cy="1278886"/>
          </a:xfrm>
          <a:prstGeom prst="rect">
            <a:avLst/>
          </a:prstGeom>
        </p:spPr>
      </p:pic>
      <p:sp>
        <p:nvSpPr>
          <p:cNvPr id="10" name="Content Placeholder 4"/>
          <p:cNvSpPr txBox="1"/>
          <p:nvPr>
            <p:custDataLst>
              <p:tags r:id="rId1"/>
            </p:custDataLst>
          </p:nvPr>
        </p:nvSpPr>
        <p:spPr>
          <a:xfrm>
            <a:off x="178242" y="2519417"/>
            <a:ext cx="2688525" cy="11165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30400">
              <a:lnSpc>
                <a:spcPct val="100000"/>
              </a:lnSpc>
              <a:spcBef>
                <a:spcPts val="0"/>
              </a:spcBef>
              <a:buFont typeface="Arial" panose="020B0604020202020204"/>
              <a:buChar char="•"/>
            </a:pPr>
            <a:r>
              <a:rPr lang="en-US" sz="1500" b="1" dirty="0" smtClean="0"/>
              <a:t>Excel </a:t>
            </a:r>
            <a:r>
              <a:rPr lang="en-US" sz="1500" b="1" dirty="0"/>
              <a:t>sheet </a:t>
            </a:r>
          </a:p>
          <a:p>
            <a:pPr marL="0" indent="-230400">
              <a:lnSpc>
                <a:spcPct val="100000"/>
              </a:lnSpc>
              <a:spcBef>
                <a:spcPts val="0"/>
              </a:spcBef>
              <a:buFont typeface="Arial" panose="020B0604020202020204"/>
              <a:buChar char="•"/>
            </a:pPr>
            <a:r>
              <a:rPr lang="en-US" sz="1500" b="1" dirty="0"/>
              <a:t>16 </a:t>
            </a:r>
            <a:r>
              <a:rPr lang="en-US" sz="1500" b="1" dirty="0" smtClean="0"/>
              <a:t>questions</a:t>
            </a:r>
          </a:p>
          <a:p>
            <a:pPr marL="0" indent="-230400">
              <a:lnSpc>
                <a:spcPct val="100000"/>
              </a:lnSpc>
              <a:spcBef>
                <a:spcPts val="0"/>
              </a:spcBef>
              <a:buFont typeface="Arial" panose="020B0604020202020204"/>
              <a:buChar char="•"/>
            </a:pPr>
            <a:r>
              <a:rPr lang="en-US" sz="1500" b="1" dirty="0" smtClean="0"/>
              <a:t>Answers </a:t>
            </a:r>
            <a:r>
              <a:rPr lang="en-US" sz="1500" b="1" dirty="0"/>
              <a:t>(yes =✓, no = x</a:t>
            </a:r>
            <a:r>
              <a:rPr lang="en-US" sz="1500" b="1" dirty="0" smtClean="0"/>
              <a:t>)</a:t>
            </a:r>
          </a:p>
          <a:p>
            <a:pPr marL="0" indent="-230400">
              <a:lnSpc>
                <a:spcPct val="100000"/>
              </a:lnSpc>
              <a:spcBef>
                <a:spcPts val="0"/>
              </a:spcBef>
              <a:buFont typeface="Arial" panose="020B0604020202020204"/>
              <a:buChar char="•"/>
            </a:pPr>
            <a:r>
              <a:rPr lang="en-US" sz="1500" b="1" dirty="0" smtClean="0"/>
              <a:t>Questions </a:t>
            </a:r>
            <a:r>
              <a:rPr lang="en-US" sz="1500" b="1" dirty="0" smtClean="0">
                <a:sym typeface="Wingdings"/>
              </a:rPr>
              <a:t>(the process of writing)</a:t>
            </a:r>
            <a:endParaRPr lang="en-US" sz="1500" b="1" dirty="0"/>
          </a:p>
        </p:txBody>
      </p:sp>
      <p:sp>
        <p:nvSpPr>
          <p:cNvPr id="13" name="Persegi Panjang 12"/>
          <p:cNvSpPr/>
          <p:nvPr/>
        </p:nvSpPr>
        <p:spPr>
          <a:xfrm>
            <a:off x="4765683" y="271871"/>
            <a:ext cx="1970411" cy="369332"/>
          </a:xfrm>
          <a:prstGeom prst="rect">
            <a:avLst/>
          </a:prstGeom>
        </p:spPr>
        <p:txBody>
          <a:bodyPr wrap="none">
            <a:spAutoFit/>
          </a:bodyPr>
          <a:lstStyle/>
          <a:p>
            <a:r>
              <a:rPr lang="en-US" b="1" dirty="0" smtClean="0"/>
              <a:t>Interview </a:t>
            </a:r>
            <a:r>
              <a:rPr lang="en-US" b="1" dirty="0"/>
              <a:t>checklist</a:t>
            </a:r>
          </a:p>
        </p:txBody>
      </p:sp>
      <p:pic>
        <p:nvPicPr>
          <p:cNvPr id="14" name="Gambar 13"/>
          <p:cNvPicPr>
            <a:picLocks noChangeAspect="1"/>
          </p:cNvPicPr>
          <p:nvPr/>
        </p:nvPicPr>
        <p:blipFill rotWithShape="1">
          <a:blip r:embed="rId4">
            <a:extLst>
              <a:ext uri="{28A0092B-C50C-407E-A947-70E740481C1C}">
                <a14:useLocalDpi xmlns:a14="http://schemas.microsoft.com/office/drawing/2010/main" val="0"/>
              </a:ext>
            </a:extLst>
          </a:blip>
          <a:srcRect t="23242" r="21599" b="11369"/>
          <a:stretch/>
        </p:blipFill>
        <p:spPr>
          <a:xfrm>
            <a:off x="2542695" y="641203"/>
            <a:ext cx="6468783" cy="4142832"/>
          </a:xfrm>
          <a:prstGeom prst="rect">
            <a:avLst/>
          </a:prstGeom>
        </p:spPr>
      </p:pic>
      <p:sp>
        <p:nvSpPr>
          <p:cNvPr id="11" name="Tampungan Nomor Slide 2"/>
          <p:cNvSpPr txBox="1">
            <a:spLocks/>
          </p:cNvSpPr>
          <p:nvPr/>
        </p:nvSpPr>
        <p:spPr>
          <a:xfrm>
            <a:off x="8724901" y="4803016"/>
            <a:ext cx="415876" cy="302383"/>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smtClean="0">
                <a:latin typeface="Times" charset="0"/>
                <a:ea typeface="Times" charset="0"/>
                <a:cs typeface="Times" charset="0"/>
              </a:rPr>
              <a:t>10</a:t>
            </a:r>
            <a:endParaRPr lang="zh-CN" altLang="en-US" b="1" dirty="0">
              <a:latin typeface="Times" charset="0"/>
              <a:ea typeface="Times" charset="0"/>
              <a:cs typeface="Times" charset="0"/>
            </a:endParaRPr>
          </a:p>
        </p:txBody>
      </p:sp>
    </p:spTree>
    <p:extLst>
      <p:ext uri="{BB962C8B-B14F-4D97-AF65-F5344CB8AC3E}">
        <p14:creationId xmlns:p14="http://schemas.microsoft.com/office/powerpoint/2010/main" val="108945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32016" y="516613"/>
            <a:ext cx="2732406" cy="702945"/>
            <a:chOff x="1874938" y="2432807"/>
            <a:chExt cx="1627464" cy="352337"/>
          </a:xfrm>
        </p:grpSpPr>
        <p:sp>
          <p:nvSpPr>
            <p:cNvPr id="6" name="矩形 5"/>
            <p:cNvSpPr/>
            <p:nvPr/>
          </p:nvSpPr>
          <p:spPr>
            <a:xfrm>
              <a:off x="1874938" y="2432807"/>
              <a:ext cx="1627464" cy="352337"/>
            </a:xfrm>
            <a:prstGeom prst="rect">
              <a:avLst/>
            </a:prstGeom>
            <a:solidFill>
              <a:srgbClr val="F88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直角三角形 16"/>
            <p:cNvSpPr/>
            <p:nvPr/>
          </p:nvSpPr>
          <p:spPr>
            <a:xfrm flipH="1" flipV="1">
              <a:off x="3372374" y="2662737"/>
              <a:ext cx="130027" cy="118554"/>
            </a:xfrm>
            <a:prstGeom prst="rtTriangle">
              <a:avLst/>
            </a:prstGeom>
            <a:solidFill>
              <a:srgbClr val="EA65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p:cNvSpPr txBox="1"/>
          <p:nvPr/>
        </p:nvSpPr>
        <p:spPr>
          <a:xfrm>
            <a:off x="290055" y="549816"/>
            <a:ext cx="2776422" cy="615553"/>
          </a:xfrm>
          <a:prstGeom prst="rect">
            <a:avLst/>
          </a:prstGeom>
          <a:noFill/>
        </p:spPr>
        <p:txBody>
          <a:bodyPr wrap="square" rtlCol="0">
            <a:spAutoFit/>
          </a:bodyPr>
          <a:lstStyle/>
          <a:p>
            <a:pPr algn="ctr"/>
            <a:r>
              <a:rPr lang="en-US" altLang="zh-CN" sz="1700" b="1" dirty="0" smtClean="0">
                <a:solidFill>
                  <a:schemeClr val="bg1"/>
                </a:solidFill>
              </a:rPr>
              <a:t>3.3 Data collection and data </a:t>
            </a:r>
            <a:r>
              <a:rPr lang="en-US" altLang="zh-CN" sz="1700" b="1" dirty="0">
                <a:solidFill>
                  <a:schemeClr val="bg1"/>
                </a:solidFill>
              </a:rPr>
              <a:t>a</a:t>
            </a:r>
            <a:r>
              <a:rPr lang="en-US" altLang="zh-CN" sz="1700" b="1" dirty="0" smtClean="0">
                <a:solidFill>
                  <a:schemeClr val="bg1"/>
                </a:solidFill>
              </a:rPr>
              <a:t>nalysis </a:t>
            </a:r>
            <a:endParaRPr lang="zh-CN" altLang="en-US" sz="1700" b="1" dirty="0">
              <a:solidFill>
                <a:schemeClr val="bg1"/>
              </a:solidFill>
            </a:endParaRPr>
          </a:p>
        </p:txBody>
      </p:sp>
      <p:sp>
        <p:nvSpPr>
          <p:cNvPr id="2" name="TextBox 1"/>
          <p:cNvSpPr txBox="1"/>
          <p:nvPr/>
        </p:nvSpPr>
        <p:spPr>
          <a:xfrm>
            <a:off x="3624926" y="2330528"/>
            <a:ext cx="184666" cy="369332"/>
          </a:xfrm>
          <a:prstGeom prst="rect">
            <a:avLst/>
          </a:prstGeom>
          <a:noFill/>
        </p:spPr>
        <p:txBody>
          <a:bodyPr wrap="none" rtlCol="0">
            <a:spAutoFit/>
          </a:bodyPr>
          <a:lstStyle/>
          <a:p>
            <a:endParaRPr lang="en-US" dirty="0"/>
          </a:p>
        </p:txBody>
      </p:sp>
      <p:pic>
        <p:nvPicPr>
          <p:cNvPr id="3" name="Picture 2" descr="image_5"/>
          <p:cNvPicPr>
            <a:picLocks noChangeAspect="1"/>
          </p:cNvPicPr>
          <p:nvPr/>
        </p:nvPicPr>
        <p:blipFill>
          <a:blip r:embed="rId3"/>
          <a:stretch>
            <a:fillRect/>
          </a:stretch>
        </p:blipFill>
        <p:spPr>
          <a:xfrm>
            <a:off x="306668" y="1240702"/>
            <a:ext cx="2732405" cy="3382645"/>
          </a:xfrm>
          <a:prstGeom prst="rect">
            <a:avLst/>
          </a:prstGeom>
        </p:spPr>
      </p:pic>
      <p:pic>
        <p:nvPicPr>
          <p:cNvPr id="4" name="Picture 3" descr="Jepretan Layar 2022-05-25 pada 13.59.34"/>
          <p:cNvPicPr>
            <a:picLocks noChangeAspect="1"/>
          </p:cNvPicPr>
          <p:nvPr/>
        </p:nvPicPr>
        <p:blipFill>
          <a:blip r:embed="rId4">
            <a:extLst>
              <a:ext uri="{BEBA8EAE-BF5A-486C-A8C5-ECC9F3942E4B}">
                <a14:imgProps xmlns:a14="http://schemas.microsoft.com/office/drawing/2010/main">
                  <a14:imgLayer r:embed="rId5">
                    <a14:imgEffect>
                      <a14:sharpenSoften amount="72000"/>
                    </a14:imgEffect>
                  </a14:imgLayer>
                </a14:imgProps>
              </a:ext>
            </a:extLst>
          </a:blip>
          <a:srcRect t="19506" b="31654"/>
          <a:stretch>
            <a:fillRect/>
          </a:stretch>
        </p:blipFill>
        <p:spPr>
          <a:xfrm>
            <a:off x="3486785" y="755015"/>
            <a:ext cx="5256530" cy="1864360"/>
          </a:xfrm>
          <a:prstGeom prst="rect">
            <a:avLst/>
          </a:prstGeom>
        </p:spPr>
      </p:pic>
      <p:pic>
        <p:nvPicPr>
          <p:cNvPr id="10" name="Picture 9" descr="Jepretan Layar 2022-06-01 pada 06.15.18"/>
          <p:cNvPicPr>
            <a:picLocks noChangeAspect="1"/>
          </p:cNvPicPr>
          <p:nvPr/>
        </p:nvPicPr>
        <p:blipFill>
          <a:blip r:embed="rId6"/>
          <a:srcRect l="20926" t="31272" r="22029" b="14975"/>
          <a:stretch>
            <a:fillRect/>
          </a:stretch>
        </p:blipFill>
        <p:spPr>
          <a:xfrm>
            <a:off x="3460750" y="2625090"/>
            <a:ext cx="5270500" cy="2450465"/>
          </a:xfrm>
          <a:prstGeom prst="rect">
            <a:avLst/>
          </a:prstGeom>
        </p:spPr>
      </p:pic>
      <p:sp>
        <p:nvSpPr>
          <p:cNvPr id="11" name="Line Callout 1 10"/>
          <p:cNvSpPr/>
          <p:nvPr/>
        </p:nvSpPr>
        <p:spPr>
          <a:xfrm flipH="1">
            <a:off x="1682904" y="1422376"/>
            <a:ext cx="1649095" cy="578485"/>
          </a:xfrm>
          <a:prstGeom prst="borderCallout1">
            <a:avLst>
              <a:gd name="adj1" fmla="val 18750"/>
              <a:gd name="adj2" fmla="val -8333"/>
              <a:gd name="adj3" fmla="val 87922"/>
              <a:gd name="adj4" fmla="val -453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Transcribing</a:t>
            </a:r>
          </a:p>
        </p:txBody>
      </p:sp>
      <p:pic>
        <p:nvPicPr>
          <p:cNvPr id="5" name="Gambar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8069" y="688067"/>
            <a:ext cx="844240" cy="844240"/>
          </a:xfrm>
          <a:prstGeom prst="rect">
            <a:avLst/>
          </a:prstGeom>
        </p:spPr>
      </p:pic>
      <p:sp>
        <p:nvSpPr>
          <p:cNvPr id="7" name="Kotak Teks 6"/>
          <p:cNvSpPr txBox="1"/>
          <p:nvPr/>
        </p:nvSpPr>
        <p:spPr>
          <a:xfrm>
            <a:off x="6717422" y="1839787"/>
            <a:ext cx="1584434" cy="236988"/>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id-ID" sz="800" dirty="0" err="1" smtClean="0"/>
              <a:t>Writing</a:t>
            </a:r>
            <a:r>
              <a:rPr lang="id-ID" sz="800" dirty="0" smtClean="0"/>
              <a:t> </a:t>
            </a:r>
            <a:r>
              <a:rPr lang="id-ID" sz="800" dirty="0" err="1" smtClean="0"/>
              <a:t>strategies</a:t>
            </a:r>
            <a:r>
              <a:rPr lang="id-ID" sz="800" dirty="0" smtClean="0"/>
              <a:t> </a:t>
            </a:r>
            <a:r>
              <a:rPr lang="id-ID" sz="800" dirty="0" err="1" smtClean="0"/>
              <a:t>with</a:t>
            </a:r>
            <a:r>
              <a:rPr lang="id-ID" sz="800" dirty="0" smtClean="0"/>
              <a:t> Sri</a:t>
            </a:r>
            <a:endParaRPr lang="id-ID" sz="800" dirty="0"/>
          </a:p>
        </p:txBody>
      </p:sp>
      <p:sp>
        <p:nvSpPr>
          <p:cNvPr id="14" name="Tampungan Nomor Slide 2"/>
          <p:cNvSpPr txBox="1">
            <a:spLocks/>
          </p:cNvSpPr>
          <p:nvPr/>
        </p:nvSpPr>
        <p:spPr>
          <a:xfrm>
            <a:off x="8780866" y="4796728"/>
            <a:ext cx="428576" cy="252853"/>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smtClean="0">
                <a:latin typeface="Times" charset="0"/>
                <a:ea typeface="Times" charset="0"/>
                <a:cs typeface="Times" charset="0"/>
              </a:rPr>
              <a:t>11</a:t>
            </a:r>
            <a:endParaRPr lang="zh-CN" altLang="en-US" b="1" dirty="0">
              <a:latin typeface="Times" charset="0"/>
              <a:ea typeface="Times" charset="0"/>
              <a:cs typeface="Times" charset="0"/>
            </a:endParaRPr>
          </a:p>
        </p:txBody>
      </p:sp>
      <p:sp>
        <p:nvSpPr>
          <p:cNvPr id="15" name="Line Callout 1 10"/>
          <p:cNvSpPr/>
          <p:nvPr/>
        </p:nvSpPr>
        <p:spPr>
          <a:xfrm flipH="1">
            <a:off x="4819804" y="165821"/>
            <a:ext cx="1649095" cy="478086"/>
          </a:xfrm>
          <a:prstGeom prst="borderCallout1">
            <a:avLst>
              <a:gd name="adj1" fmla="val 18750"/>
              <a:gd name="adj2" fmla="val -8333"/>
              <a:gd name="adj3" fmla="val 160370"/>
              <a:gd name="adj4" fmla="val -684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Interviewing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ambar 5"/>
          <p:cNvPicPr>
            <a:picLocks noChangeAspect="1"/>
          </p:cNvPicPr>
          <p:nvPr/>
        </p:nvPicPr>
        <p:blipFill rotWithShape="1">
          <a:blip r:embed="rId2">
            <a:extLst>
              <a:ext uri="{28A0092B-C50C-407E-A947-70E740481C1C}">
                <a14:useLocalDpi xmlns:a14="http://schemas.microsoft.com/office/drawing/2010/main" val="0"/>
              </a:ext>
            </a:extLst>
          </a:blip>
          <a:srcRect l="3333" t="8634" r="59841" b="14159"/>
          <a:stretch/>
        </p:blipFill>
        <p:spPr>
          <a:xfrm>
            <a:off x="185537" y="496600"/>
            <a:ext cx="2030681" cy="2660893"/>
          </a:xfrm>
          <a:prstGeom prst="rect">
            <a:avLst/>
          </a:prstGeom>
        </p:spPr>
      </p:pic>
      <p:sp>
        <p:nvSpPr>
          <p:cNvPr id="7" name="Kotak Teks 6"/>
          <p:cNvSpPr txBox="1"/>
          <p:nvPr/>
        </p:nvSpPr>
        <p:spPr>
          <a:xfrm>
            <a:off x="295630" y="3630055"/>
            <a:ext cx="1404102" cy="369332"/>
          </a:xfrm>
          <a:prstGeom prst="rect">
            <a:avLst/>
          </a:prstGeom>
          <a:solidFill>
            <a:schemeClr val="accent2"/>
          </a:solidFill>
        </p:spPr>
        <p:txBody>
          <a:bodyPr wrap="none" rtlCol="0">
            <a:spAutoFit/>
          </a:bodyPr>
          <a:lstStyle/>
          <a:p>
            <a:r>
              <a:rPr lang="id-ID" dirty="0" smtClean="0"/>
              <a:t>Data </a:t>
            </a:r>
            <a:r>
              <a:rPr lang="id-ID" dirty="0" err="1" smtClean="0"/>
              <a:t>analysis</a:t>
            </a:r>
            <a:endParaRPr lang="id-ID" dirty="0"/>
          </a:p>
        </p:txBody>
      </p:sp>
      <p:pic>
        <p:nvPicPr>
          <p:cNvPr id="8" name="Gamba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218" y="496599"/>
            <a:ext cx="3985510" cy="2660893"/>
          </a:xfrm>
          <a:prstGeom prst="rect">
            <a:avLst/>
          </a:prstGeom>
        </p:spPr>
      </p:pic>
      <p:sp>
        <p:nvSpPr>
          <p:cNvPr id="3" name="Line Callout 1 2"/>
          <p:cNvSpPr/>
          <p:nvPr/>
        </p:nvSpPr>
        <p:spPr>
          <a:xfrm>
            <a:off x="7224940" y="323760"/>
            <a:ext cx="1696085" cy="611505"/>
          </a:xfrm>
          <a:prstGeom prst="borderCallout1">
            <a:avLst>
              <a:gd name="adj1" fmla="val 18750"/>
              <a:gd name="adj2" fmla="val -8333"/>
              <a:gd name="adj3" fmla="val 131726"/>
              <a:gd name="adj4" fmla="val -95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Coding</a:t>
            </a:r>
          </a:p>
        </p:txBody>
      </p:sp>
      <p:sp>
        <p:nvSpPr>
          <p:cNvPr id="9" name="Line Callout 1 2"/>
          <p:cNvSpPr/>
          <p:nvPr/>
        </p:nvSpPr>
        <p:spPr>
          <a:xfrm>
            <a:off x="7224939" y="1002714"/>
            <a:ext cx="1696085" cy="611505"/>
          </a:xfrm>
          <a:prstGeom prst="borderCallout1">
            <a:avLst>
              <a:gd name="adj1" fmla="val 18750"/>
              <a:gd name="adj2" fmla="val -8333"/>
              <a:gd name="adj3" fmla="val 129590"/>
              <a:gd name="adj4" fmla="val -1677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Quotations</a:t>
            </a:r>
            <a:endParaRPr lang="en-US" dirty="0"/>
          </a:p>
        </p:txBody>
      </p:sp>
      <p:pic>
        <p:nvPicPr>
          <p:cNvPr id="11" name="Gambar 10"/>
          <p:cNvPicPr>
            <a:picLocks noChangeAspect="1"/>
          </p:cNvPicPr>
          <p:nvPr/>
        </p:nvPicPr>
        <p:blipFill rotWithShape="1">
          <a:blip r:embed="rId4">
            <a:extLst>
              <a:ext uri="{28A0092B-C50C-407E-A947-70E740481C1C}">
                <a14:useLocalDpi xmlns:a14="http://schemas.microsoft.com/office/drawing/2010/main" val="0"/>
              </a:ext>
            </a:extLst>
          </a:blip>
          <a:srcRect t="25209" r="8709" b="12072"/>
          <a:stretch/>
        </p:blipFill>
        <p:spPr>
          <a:xfrm>
            <a:off x="4794069" y="2079785"/>
            <a:ext cx="4172377" cy="2691888"/>
          </a:xfrm>
          <a:prstGeom prst="rect">
            <a:avLst/>
          </a:prstGeom>
        </p:spPr>
      </p:pic>
      <p:sp>
        <p:nvSpPr>
          <p:cNvPr id="4" name="Line Callout 1 3"/>
          <p:cNvSpPr/>
          <p:nvPr/>
        </p:nvSpPr>
        <p:spPr>
          <a:xfrm flipH="1">
            <a:off x="3358908" y="3451899"/>
            <a:ext cx="1158015" cy="412115"/>
          </a:xfrm>
          <a:prstGeom prst="borderCallout1">
            <a:avLst>
              <a:gd name="adj1" fmla="val 18750"/>
              <a:gd name="adj2" fmla="val -8333"/>
              <a:gd name="adj3" fmla="val 63851"/>
              <a:gd name="adj4" fmla="val -1694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Checklist</a:t>
            </a:r>
          </a:p>
        </p:txBody>
      </p:sp>
      <p:sp>
        <p:nvSpPr>
          <p:cNvPr id="10" name="Seranta Garis 1 9"/>
          <p:cNvSpPr/>
          <p:nvPr/>
        </p:nvSpPr>
        <p:spPr>
          <a:xfrm>
            <a:off x="997681" y="1679105"/>
            <a:ext cx="1548485" cy="671843"/>
          </a:xfrm>
          <a:prstGeom prst="borderCallout1">
            <a:avLst>
              <a:gd name="adj1" fmla="val -109441"/>
              <a:gd name="adj2" fmla="val 99470"/>
              <a:gd name="adj3" fmla="val -9687"/>
              <a:gd name="adj4" fmla="val 50158"/>
            </a:avLst>
          </a:prstGeom>
        </p:spPr>
        <p:style>
          <a:lnRef idx="2">
            <a:schemeClr val="dk1"/>
          </a:lnRef>
          <a:fillRef idx="1">
            <a:schemeClr val="lt1"/>
          </a:fillRef>
          <a:effectRef idx="0">
            <a:schemeClr val="dk1"/>
          </a:effectRef>
          <a:fontRef idx="minor">
            <a:schemeClr val="dk1"/>
          </a:fontRef>
        </p:style>
        <p:txBody>
          <a:bodyPr rtlCol="0" anchor="ctr"/>
          <a:lstStyle/>
          <a:p>
            <a:r>
              <a:rPr lang="id-ID" sz="1500" dirty="0" smtClean="0"/>
              <a:t>10 </a:t>
            </a:r>
            <a:r>
              <a:rPr lang="id-ID" sz="1500" dirty="0" err="1" smtClean="0"/>
              <a:t>documents</a:t>
            </a:r>
            <a:endParaRPr lang="id-ID" sz="1500" dirty="0" smtClean="0"/>
          </a:p>
          <a:p>
            <a:r>
              <a:rPr lang="id-ID" sz="1500" dirty="0" smtClean="0"/>
              <a:t>570 </a:t>
            </a:r>
            <a:r>
              <a:rPr lang="id-ID" sz="1500" dirty="0" err="1" smtClean="0"/>
              <a:t>quotations</a:t>
            </a:r>
            <a:endParaRPr lang="id-ID" sz="1500" dirty="0" smtClean="0"/>
          </a:p>
          <a:p>
            <a:r>
              <a:rPr lang="id-ID" sz="1500" dirty="0" smtClean="0"/>
              <a:t>155 </a:t>
            </a:r>
            <a:r>
              <a:rPr lang="id-ID" sz="1500" dirty="0" err="1" smtClean="0"/>
              <a:t>codes</a:t>
            </a:r>
            <a:endParaRPr lang="id-ID" sz="1500" dirty="0"/>
          </a:p>
        </p:txBody>
      </p:sp>
      <p:sp>
        <p:nvSpPr>
          <p:cNvPr id="13" name="Tampungan Nomor Slide 2"/>
          <p:cNvSpPr txBox="1">
            <a:spLocks/>
          </p:cNvSpPr>
          <p:nvPr/>
        </p:nvSpPr>
        <p:spPr>
          <a:xfrm>
            <a:off x="8780866" y="4796728"/>
            <a:ext cx="428576" cy="252853"/>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smtClean="0">
                <a:latin typeface="Times" charset="0"/>
                <a:ea typeface="Times" charset="0"/>
                <a:cs typeface="Times" charset="0"/>
              </a:rPr>
              <a:t>12</a:t>
            </a:r>
            <a:endParaRPr lang="zh-CN" altLang="en-US" b="1" dirty="0">
              <a:latin typeface="Times" charset="0"/>
              <a:ea typeface="Times" charset="0"/>
              <a:cs typeface="Time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4"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ambar 1"/>
          <p:cNvPicPr>
            <a:picLocks noChangeAspect="1"/>
          </p:cNvPicPr>
          <p:nvPr/>
        </p:nvPicPr>
        <p:blipFill rotWithShape="1">
          <a:blip r:embed="rId3">
            <a:extLst>
              <a:ext uri="{28A0092B-C50C-407E-A947-70E740481C1C}">
                <a14:useLocalDpi xmlns:a14="http://schemas.microsoft.com/office/drawing/2010/main" val="0"/>
              </a:ext>
            </a:extLst>
          </a:blip>
          <a:srcRect b="16952"/>
          <a:stretch/>
        </p:blipFill>
        <p:spPr>
          <a:xfrm>
            <a:off x="213666" y="1022867"/>
            <a:ext cx="5856728" cy="3320534"/>
          </a:xfrm>
          <a:prstGeom prst="rect">
            <a:avLst/>
          </a:prstGeom>
        </p:spPr>
      </p:pic>
      <p:sp>
        <p:nvSpPr>
          <p:cNvPr id="4" name="Kotak Teks 3"/>
          <p:cNvSpPr txBox="1"/>
          <p:nvPr/>
        </p:nvSpPr>
        <p:spPr>
          <a:xfrm>
            <a:off x="213666" y="653534"/>
            <a:ext cx="184731" cy="369332"/>
          </a:xfrm>
          <a:prstGeom prst="rect">
            <a:avLst/>
          </a:prstGeom>
          <a:noFill/>
        </p:spPr>
        <p:txBody>
          <a:bodyPr wrap="none" rtlCol="0">
            <a:spAutoFit/>
          </a:bodyPr>
          <a:lstStyle/>
          <a:p>
            <a:endParaRPr lang="en-US" dirty="0"/>
          </a:p>
        </p:txBody>
      </p:sp>
      <p:sp>
        <p:nvSpPr>
          <p:cNvPr id="5" name="Seranta Garis 1 4"/>
          <p:cNvSpPr/>
          <p:nvPr/>
        </p:nvSpPr>
        <p:spPr>
          <a:xfrm>
            <a:off x="6582784" y="2112501"/>
            <a:ext cx="2183141" cy="1794794"/>
          </a:xfrm>
          <a:prstGeom prst="borderCallout1">
            <a:avLst>
              <a:gd name="adj1" fmla="val -1417"/>
              <a:gd name="adj2" fmla="val 49540"/>
              <a:gd name="adj3" fmla="val -59846"/>
              <a:gd name="adj4" fmla="val 482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Rhetorical = 4</a:t>
            </a:r>
          </a:p>
          <a:p>
            <a:r>
              <a:rPr lang="en-US" dirty="0" smtClean="0"/>
              <a:t>Metacognitive = </a:t>
            </a:r>
            <a:r>
              <a:rPr lang="en-US" dirty="0" smtClean="0"/>
              <a:t>5</a:t>
            </a:r>
            <a:endParaRPr lang="en-US" dirty="0" smtClean="0"/>
          </a:p>
          <a:p>
            <a:r>
              <a:rPr lang="en-US" dirty="0" smtClean="0"/>
              <a:t>Cognitive = </a:t>
            </a:r>
            <a:r>
              <a:rPr lang="en-US" dirty="0" smtClean="0"/>
              <a:t>9</a:t>
            </a:r>
            <a:endParaRPr lang="en-US" dirty="0" smtClean="0"/>
          </a:p>
          <a:p>
            <a:r>
              <a:rPr lang="en-US" dirty="0" smtClean="0"/>
              <a:t>Communicative = 5 </a:t>
            </a:r>
          </a:p>
          <a:p>
            <a:r>
              <a:rPr lang="en-US" dirty="0" smtClean="0"/>
              <a:t>Social = 12 </a:t>
            </a:r>
          </a:p>
          <a:p>
            <a:r>
              <a:rPr lang="en-US" dirty="0" smtClean="0"/>
              <a:t>Affective = </a:t>
            </a:r>
            <a:r>
              <a:rPr lang="en-US" dirty="0" smtClean="0"/>
              <a:t>2</a:t>
            </a:r>
            <a:endParaRPr lang="en-US" dirty="0" smtClean="0"/>
          </a:p>
        </p:txBody>
      </p:sp>
      <p:sp>
        <p:nvSpPr>
          <p:cNvPr id="6" name="Tampungan Nomor Slide 2"/>
          <p:cNvSpPr txBox="1">
            <a:spLocks/>
          </p:cNvSpPr>
          <p:nvPr/>
        </p:nvSpPr>
        <p:spPr>
          <a:xfrm>
            <a:off x="8780866" y="4796728"/>
            <a:ext cx="428576" cy="252853"/>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smtClean="0">
                <a:latin typeface="Times" charset="0"/>
                <a:ea typeface="Times" charset="0"/>
                <a:cs typeface="Times" charset="0"/>
              </a:rPr>
              <a:t>13</a:t>
            </a:r>
            <a:endParaRPr lang="zh-CN" altLang="en-US" b="1" dirty="0">
              <a:latin typeface="Times" charset="0"/>
              <a:ea typeface="Times" charset="0"/>
              <a:cs typeface="Times" charset="0"/>
            </a:endParaRPr>
          </a:p>
        </p:txBody>
      </p:sp>
      <p:sp>
        <p:nvSpPr>
          <p:cNvPr id="7" name="Seranta Garis 1 6"/>
          <p:cNvSpPr/>
          <p:nvPr/>
        </p:nvSpPr>
        <p:spPr>
          <a:xfrm>
            <a:off x="6215260" y="326853"/>
            <a:ext cx="2565606" cy="612648"/>
          </a:xfrm>
          <a:prstGeom prst="borderCallout1">
            <a:avLst>
              <a:gd name="adj1" fmla="val 4239"/>
              <a:gd name="adj2" fmla="val -908"/>
              <a:gd name="adj3" fmla="val 237396"/>
              <a:gd name="adj4" fmla="val -1153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37 types </a:t>
            </a:r>
            <a:r>
              <a:rPr lang="en-US" dirty="0" smtClean="0"/>
              <a:t>of writing strategies</a:t>
            </a:r>
            <a:endParaRPr lang="en-US" dirty="0"/>
          </a:p>
        </p:txBody>
      </p:sp>
      <p:sp>
        <p:nvSpPr>
          <p:cNvPr id="3" name="Panah Kanan Setrip 2"/>
          <p:cNvSpPr/>
          <p:nvPr/>
        </p:nvSpPr>
        <p:spPr>
          <a:xfrm>
            <a:off x="306031" y="367568"/>
            <a:ext cx="2349500" cy="571933"/>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Tag cloud</a:t>
            </a:r>
            <a:endParaRPr lang="en-US" dirty="0"/>
          </a:p>
        </p:txBody>
      </p:sp>
    </p:spTree>
    <p:extLst>
      <p:ext uri="{BB962C8B-B14F-4D97-AF65-F5344CB8AC3E}">
        <p14:creationId xmlns:p14="http://schemas.microsoft.com/office/powerpoint/2010/main" val="4616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240915" y="17940"/>
            <a:ext cx="2952206"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l"/>
            <a:r>
              <a:rPr lang="en-US" altLang="zh-CN" sz="2000" b="1" dirty="0" smtClean="0">
                <a:solidFill>
                  <a:schemeClr val="tx1">
                    <a:lumMod val="75000"/>
                    <a:lumOff val="25000"/>
                  </a:schemeClr>
                </a:solidFill>
                <a:latin typeface="Calibri Bold" panose="020F0502020204030204" charset="0"/>
                <a:cs typeface="Calibri Bold" panose="020F0502020204030204" charset="0"/>
              </a:rPr>
              <a:t>4. Results </a:t>
            </a:r>
            <a:r>
              <a:rPr lang="en-US" altLang="zh-CN" sz="2000" b="1" dirty="0">
                <a:solidFill>
                  <a:schemeClr val="tx1">
                    <a:lumMod val="75000"/>
                    <a:lumOff val="25000"/>
                  </a:schemeClr>
                </a:solidFill>
                <a:latin typeface="Calibri Bold" panose="020F0502020204030204" charset="0"/>
                <a:cs typeface="Calibri Bold" panose="020F0502020204030204" charset="0"/>
              </a:rPr>
              <a:t>and </a:t>
            </a:r>
            <a:r>
              <a:rPr lang="en-US" altLang="zh-CN" sz="2000" b="1" dirty="0" smtClean="0">
                <a:solidFill>
                  <a:schemeClr val="tx1">
                    <a:lumMod val="75000"/>
                    <a:lumOff val="25000"/>
                  </a:schemeClr>
                </a:solidFill>
                <a:latin typeface="Calibri Bold" panose="020F0502020204030204" charset="0"/>
                <a:cs typeface="Calibri Bold" panose="020F0502020204030204" charset="0"/>
              </a:rPr>
              <a:t>discussion</a:t>
            </a:r>
            <a:endParaRPr lang="en-US" altLang="zh-CN" sz="2000" b="1" dirty="0">
              <a:solidFill>
                <a:schemeClr val="tx1">
                  <a:lumMod val="75000"/>
                  <a:lumOff val="25000"/>
                </a:schemeClr>
              </a:solidFill>
              <a:latin typeface="Calibri Bold" panose="020F0502020204030204" charset="0"/>
              <a:cs typeface="Calibri Bold" panose="020F0502020204030204" charset="0"/>
            </a:endParaRPr>
          </a:p>
        </p:txBody>
      </p:sp>
      <p:sp>
        <p:nvSpPr>
          <p:cNvPr id="6" name="Kotak Teks 5"/>
          <p:cNvSpPr txBox="1"/>
          <p:nvPr/>
        </p:nvSpPr>
        <p:spPr>
          <a:xfrm>
            <a:off x="184053" y="653143"/>
            <a:ext cx="6812634" cy="369332"/>
          </a:xfrm>
          <a:prstGeom prst="rect">
            <a:avLst/>
          </a:prstGeom>
          <a:noFill/>
        </p:spPr>
        <p:txBody>
          <a:bodyPr wrap="none" rtlCol="0">
            <a:spAutoFit/>
          </a:bodyPr>
          <a:lstStyle/>
          <a:p>
            <a:r>
              <a:rPr lang="id-ID" b="1" u="sng" dirty="0" smtClean="0"/>
              <a:t>4.1 Indonesian </a:t>
            </a:r>
            <a:r>
              <a:rPr lang="id-ID" b="1" u="sng" dirty="0" err="1" smtClean="0"/>
              <a:t>graduate</a:t>
            </a:r>
            <a:r>
              <a:rPr lang="id-ID" b="1" u="sng" dirty="0" smtClean="0"/>
              <a:t> </a:t>
            </a:r>
            <a:r>
              <a:rPr lang="id-ID" b="1" u="sng" dirty="0" err="1" smtClean="0"/>
              <a:t>students</a:t>
            </a:r>
            <a:r>
              <a:rPr lang="id-ID" b="1" u="sng" dirty="0" smtClean="0"/>
              <a:t>’ </a:t>
            </a:r>
            <a:r>
              <a:rPr lang="id-ID" b="1" u="sng" dirty="0" err="1" smtClean="0"/>
              <a:t>English</a:t>
            </a:r>
            <a:r>
              <a:rPr lang="id-ID" b="1" u="sng" dirty="0" smtClean="0"/>
              <a:t> </a:t>
            </a:r>
            <a:r>
              <a:rPr lang="id-ID" b="1" u="sng" dirty="0" err="1" smtClean="0"/>
              <a:t>academic</a:t>
            </a:r>
            <a:r>
              <a:rPr lang="id-ID" b="1" u="sng" dirty="0" smtClean="0"/>
              <a:t> </a:t>
            </a:r>
            <a:r>
              <a:rPr lang="id-ID" b="1" u="sng" dirty="0" err="1" smtClean="0"/>
              <a:t>writing</a:t>
            </a:r>
            <a:r>
              <a:rPr lang="id-ID" b="1" u="sng" dirty="0" smtClean="0"/>
              <a:t> </a:t>
            </a:r>
            <a:r>
              <a:rPr lang="id-ID" b="1" u="sng" dirty="0" err="1" smtClean="0"/>
              <a:t>strategies</a:t>
            </a:r>
            <a:endParaRPr lang="id-ID" b="1" u="sng" dirty="0"/>
          </a:p>
        </p:txBody>
      </p:sp>
      <p:sp>
        <p:nvSpPr>
          <p:cNvPr id="13" name="Kotak Teks 12"/>
          <p:cNvSpPr txBox="1"/>
          <p:nvPr/>
        </p:nvSpPr>
        <p:spPr>
          <a:xfrm>
            <a:off x="6066272" y="1262208"/>
            <a:ext cx="2743251" cy="3139321"/>
          </a:xfrm>
          <a:prstGeom prst="rect">
            <a:avLst/>
          </a:prstGeom>
          <a:noFill/>
        </p:spPr>
        <p:txBody>
          <a:bodyPr wrap="none" rtlCol="0">
            <a:spAutoFit/>
          </a:bodyPr>
          <a:lstStyle/>
          <a:p>
            <a:pPr marL="285750" indent="-285750">
              <a:buFont typeface="Arial" charset="0"/>
              <a:buChar char="•"/>
            </a:pPr>
            <a:r>
              <a:rPr lang="id-ID" b="1" dirty="0" err="1" smtClean="0"/>
              <a:t>Planning</a:t>
            </a:r>
            <a:endParaRPr lang="id-ID" b="1" dirty="0" smtClean="0"/>
          </a:p>
          <a:p>
            <a:pPr marL="285750" indent="-285750">
              <a:buFont typeface="Arial" charset="0"/>
              <a:buChar char="•"/>
            </a:pPr>
            <a:r>
              <a:rPr lang="id-ID" b="1" dirty="0" err="1" smtClean="0"/>
              <a:t>Evaluating</a:t>
            </a:r>
            <a:endParaRPr lang="id-ID" b="1" dirty="0" smtClean="0"/>
          </a:p>
          <a:p>
            <a:pPr marL="285750" indent="-285750">
              <a:buFont typeface="Arial" charset="0"/>
              <a:buChar char="•"/>
            </a:pPr>
            <a:r>
              <a:rPr lang="id-ID" b="1" dirty="0" err="1" smtClean="0"/>
              <a:t>Revising</a:t>
            </a:r>
            <a:r>
              <a:rPr lang="id-ID" b="1" dirty="0" smtClean="0"/>
              <a:t> </a:t>
            </a:r>
          </a:p>
          <a:p>
            <a:pPr marL="285750" indent="-285750">
              <a:buFont typeface="Arial" charset="0"/>
              <a:buChar char="•"/>
            </a:pPr>
            <a:r>
              <a:rPr lang="id-ID" b="1" dirty="0" err="1" smtClean="0"/>
              <a:t>Finishing</a:t>
            </a:r>
            <a:endParaRPr lang="id-ID" b="1" dirty="0" smtClean="0"/>
          </a:p>
          <a:p>
            <a:pPr marL="285750" indent="-285750">
              <a:buFont typeface="Arial" charset="0"/>
              <a:buChar char="•"/>
            </a:pPr>
            <a:r>
              <a:rPr lang="id-ID" b="1" dirty="0" err="1" smtClean="0"/>
              <a:t>Developing</a:t>
            </a:r>
            <a:r>
              <a:rPr lang="id-ID" b="1" dirty="0" smtClean="0"/>
              <a:t> </a:t>
            </a:r>
            <a:r>
              <a:rPr lang="id-ID" b="1" dirty="0" err="1" smtClean="0"/>
              <a:t>content</a:t>
            </a:r>
            <a:r>
              <a:rPr lang="id-ID" b="1" dirty="0" smtClean="0"/>
              <a:t>: </a:t>
            </a:r>
          </a:p>
          <a:p>
            <a:pPr marL="609600" indent="-285750">
              <a:buFont typeface="Wingdings" charset="2"/>
              <a:buChar char="Ø"/>
            </a:pPr>
            <a:r>
              <a:rPr lang="id-ID" dirty="0" smtClean="0"/>
              <a:t>Digital </a:t>
            </a:r>
            <a:r>
              <a:rPr lang="id-ID" dirty="0" err="1" smtClean="0"/>
              <a:t>resources</a:t>
            </a:r>
            <a:endParaRPr lang="id-ID" dirty="0" smtClean="0"/>
          </a:p>
          <a:p>
            <a:pPr marL="609600" indent="-285750">
              <a:buFont typeface="Wingdings" charset="2"/>
              <a:buChar char="Ø"/>
            </a:pPr>
            <a:r>
              <a:rPr lang="id-ID" dirty="0" err="1" smtClean="0"/>
              <a:t>Writing</a:t>
            </a:r>
            <a:r>
              <a:rPr lang="id-ID" dirty="0" smtClean="0"/>
              <a:t> </a:t>
            </a:r>
            <a:r>
              <a:rPr lang="id-ID" dirty="0" err="1" smtClean="0"/>
              <a:t>tools</a:t>
            </a:r>
            <a:endParaRPr lang="id-ID" dirty="0" smtClean="0"/>
          </a:p>
          <a:p>
            <a:pPr marL="609600" indent="-285750">
              <a:buFont typeface="Wingdings" charset="2"/>
              <a:buChar char="Ø"/>
            </a:pPr>
            <a:r>
              <a:rPr lang="id-ID" dirty="0" smtClean="0"/>
              <a:t>Internet</a:t>
            </a:r>
          </a:p>
          <a:p>
            <a:pPr marL="609600" indent="-285750">
              <a:buFont typeface="Wingdings" charset="2"/>
              <a:buChar char="Ø"/>
            </a:pPr>
            <a:r>
              <a:rPr lang="id-ID" dirty="0" err="1" smtClean="0"/>
              <a:t>Moodle</a:t>
            </a:r>
            <a:endParaRPr lang="id-ID" dirty="0" smtClean="0"/>
          </a:p>
          <a:p>
            <a:pPr marL="609600" indent="-285750">
              <a:buFont typeface="Wingdings" charset="2"/>
              <a:buChar char="Ø"/>
            </a:pPr>
            <a:r>
              <a:rPr lang="id-ID" dirty="0" err="1" smtClean="0"/>
              <a:t>Double</a:t>
            </a:r>
            <a:r>
              <a:rPr lang="id-ID" dirty="0" smtClean="0"/>
              <a:t> </a:t>
            </a:r>
            <a:r>
              <a:rPr lang="id-ID" dirty="0" err="1" smtClean="0"/>
              <a:t>screen</a:t>
            </a:r>
            <a:r>
              <a:rPr lang="id-ID" dirty="0" smtClean="0"/>
              <a:t> mode</a:t>
            </a:r>
          </a:p>
          <a:p>
            <a:pPr marL="609600" indent="-285750">
              <a:buFont typeface="Wingdings" charset="2"/>
              <a:buChar char="Ø"/>
            </a:pPr>
            <a:r>
              <a:rPr lang="id-ID" dirty="0" smtClean="0"/>
              <a:t>PPT </a:t>
            </a:r>
            <a:r>
              <a:rPr lang="id-ID" dirty="0" err="1" smtClean="0"/>
              <a:t>class</a:t>
            </a:r>
            <a:r>
              <a:rPr lang="id-ID" dirty="0" smtClean="0"/>
              <a:t> </a:t>
            </a:r>
            <a:r>
              <a:rPr lang="id-ID" dirty="0" err="1" smtClean="0"/>
              <a:t>materials</a:t>
            </a:r>
            <a:r>
              <a:rPr lang="id-ID" dirty="0" smtClean="0"/>
              <a:t> </a:t>
            </a:r>
          </a:p>
        </p:txBody>
      </p:sp>
      <p:sp>
        <p:nvSpPr>
          <p:cNvPr id="14" name="文本框 8"/>
          <p:cNvSpPr txBox="1"/>
          <p:nvPr/>
        </p:nvSpPr>
        <p:spPr>
          <a:xfrm>
            <a:off x="4304464" y="1405576"/>
            <a:ext cx="1708247"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altLang="zh-CN" sz="2000" b="1" dirty="0" smtClean="0">
                <a:solidFill>
                  <a:schemeClr val="tx1">
                    <a:lumMod val="75000"/>
                    <a:lumOff val="25000"/>
                  </a:schemeClr>
                </a:solidFill>
                <a:latin typeface="Calibri Bold" panose="020F0502020204030204" charset="0"/>
                <a:cs typeface="Calibri Bold" panose="020F0502020204030204" charset="0"/>
              </a:rPr>
              <a:t>Metacognitive</a:t>
            </a:r>
          </a:p>
          <a:p>
            <a:pPr algn="l"/>
            <a:r>
              <a:rPr lang="en-US" altLang="zh-CN" sz="2000" b="1" dirty="0" smtClean="0">
                <a:solidFill>
                  <a:schemeClr val="tx1">
                    <a:lumMod val="75000"/>
                    <a:lumOff val="25000"/>
                  </a:schemeClr>
                </a:solidFill>
                <a:latin typeface="Calibri Bold" panose="020F0502020204030204" charset="0"/>
                <a:cs typeface="Calibri Bold" panose="020F0502020204030204" charset="0"/>
              </a:rPr>
              <a:t>strategies</a:t>
            </a:r>
            <a:endParaRPr lang="en-US" altLang="zh-CN" sz="2000" b="1" dirty="0">
              <a:solidFill>
                <a:schemeClr val="tx1">
                  <a:lumMod val="75000"/>
                  <a:lumOff val="25000"/>
                </a:schemeClr>
              </a:solidFill>
              <a:latin typeface="Calibri Bold" panose="020F0502020204030204" charset="0"/>
              <a:cs typeface="Calibri Bold" panose="020F0502020204030204" charset="0"/>
            </a:endParaRPr>
          </a:p>
        </p:txBody>
      </p:sp>
      <p:sp>
        <p:nvSpPr>
          <p:cNvPr id="15" name="Kotak Teks 14"/>
          <p:cNvSpPr txBox="1"/>
          <p:nvPr/>
        </p:nvSpPr>
        <p:spPr>
          <a:xfrm>
            <a:off x="6066272" y="1190132"/>
            <a:ext cx="184731" cy="923330"/>
          </a:xfrm>
          <a:prstGeom prst="rect">
            <a:avLst/>
          </a:prstGeom>
          <a:noFill/>
        </p:spPr>
        <p:txBody>
          <a:bodyPr wrap="none" rtlCol="0">
            <a:spAutoFit/>
          </a:bodyPr>
          <a:lstStyle/>
          <a:p>
            <a:endParaRPr lang="id-ID" dirty="0" smtClean="0"/>
          </a:p>
          <a:p>
            <a:endParaRPr lang="id-ID" dirty="0" smtClean="0"/>
          </a:p>
          <a:p>
            <a:endParaRPr lang="id-ID" dirty="0"/>
          </a:p>
        </p:txBody>
      </p:sp>
      <p:sp>
        <p:nvSpPr>
          <p:cNvPr id="20" name="Persegi Panjang 19"/>
          <p:cNvSpPr/>
          <p:nvPr/>
        </p:nvSpPr>
        <p:spPr>
          <a:xfrm>
            <a:off x="325905" y="1851852"/>
            <a:ext cx="3978559" cy="1477328"/>
          </a:xfrm>
          <a:prstGeom prst="rect">
            <a:avLst/>
          </a:prstGeom>
        </p:spPr>
        <p:txBody>
          <a:bodyPr wrap="square">
            <a:spAutoFit/>
          </a:bodyPr>
          <a:lstStyle/>
          <a:p>
            <a:pPr marL="285750" indent="-285750">
              <a:buFont typeface="Arial" charset="0"/>
              <a:buChar char="•"/>
            </a:pPr>
            <a:r>
              <a:rPr lang="id-ID" b="1" dirty="0" err="1"/>
              <a:t>Convention</a:t>
            </a:r>
            <a:endParaRPr lang="id-ID" b="1" dirty="0"/>
          </a:p>
          <a:p>
            <a:pPr marL="285750" indent="-285750">
              <a:buFont typeface="Arial" charset="0"/>
              <a:buChar char="•"/>
            </a:pPr>
            <a:r>
              <a:rPr lang="id-ID" b="1" dirty="0" err="1"/>
              <a:t>Layout</a:t>
            </a:r>
            <a:endParaRPr lang="id-ID" b="1" dirty="0"/>
          </a:p>
          <a:p>
            <a:pPr marL="285750" indent="-285750">
              <a:buFont typeface="Arial" charset="0"/>
              <a:buChar char="•"/>
            </a:pPr>
            <a:r>
              <a:rPr lang="id-ID" b="1" dirty="0" err="1" smtClean="0"/>
              <a:t>Writing</a:t>
            </a:r>
            <a:r>
              <a:rPr lang="id-ID" b="1" dirty="0" smtClean="0"/>
              <a:t> </a:t>
            </a:r>
            <a:r>
              <a:rPr lang="id-ID" b="1" dirty="0" err="1" smtClean="0"/>
              <a:t>structure</a:t>
            </a:r>
            <a:r>
              <a:rPr lang="id-ID" b="1" dirty="0" smtClean="0"/>
              <a:t>: </a:t>
            </a:r>
            <a:r>
              <a:rPr lang="id-ID" b="1" dirty="0" err="1" smtClean="0"/>
              <a:t>Introduction_Discussion_Conclusion</a:t>
            </a:r>
            <a:endParaRPr lang="id-ID" b="1" dirty="0" smtClean="0"/>
          </a:p>
          <a:p>
            <a:pPr marL="285750" indent="-285750">
              <a:buFont typeface="Arial" charset="0"/>
              <a:buChar char="•"/>
            </a:pPr>
            <a:r>
              <a:rPr lang="en-US" b="1" dirty="0" smtClean="0"/>
              <a:t>P</a:t>
            </a:r>
            <a:r>
              <a:rPr lang="id-ID" b="1" dirty="0" err="1" smtClean="0"/>
              <a:t>age</a:t>
            </a:r>
            <a:r>
              <a:rPr lang="id-ID" b="1" dirty="0" smtClean="0"/>
              <a:t> </a:t>
            </a:r>
            <a:r>
              <a:rPr lang="id-ID" b="1" dirty="0" err="1" smtClean="0"/>
              <a:t>limitation</a:t>
            </a:r>
            <a:r>
              <a:rPr lang="id-ID" b="1" dirty="0" smtClean="0"/>
              <a:t> </a:t>
            </a:r>
          </a:p>
        </p:txBody>
      </p:sp>
      <p:sp>
        <p:nvSpPr>
          <p:cNvPr id="21" name="文本框 8"/>
          <p:cNvSpPr txBox="1"/>
          <p:nvPr/>
        </p:nvSpPr>
        <p:spPr>
          <a:xfrm>
            <a:off x="325905" y="1451742"/>
            <a:ext cx="2401855"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altLang="zh-CN" sz="2000" b="1" dirty="0" smtClean="0">
                <a:solidFill>
                  <a:schemeClr val="tx1">
                    <a:lumMod val="75000"/>
                    <a:lumOff val="25000"/>
                  </a:schemeClr>
                </a:solidFill>
                <a:latin typeface="Calibri Bold" panose="020F0502020204030204" charset="0"/>
                <a:cs typeface="Calibri Bold" panose="020F0502020204030204" charset="0"/>
              </a:rPr>
              <a:t>Rhetorical Strategies</a:t>
            </a:r>
            <a:endParaRPr lang="en-US" altLang="zh-CN" sz="2000" b="1" dirty="0">
              <a:solidFill>
                <a:schemeClr val="tx1">
                  <a:lumMod val="75000"/>
                  <a:lumOff val="25000"/>
                </a:schemeClr>
              </a:solidFill>
              <a:latin typeface="Calibri Bold" panose="020F0502020204030204" charset="0"/>
              <a:cs typeface="Calibri Bold" panose="020F0502020204030204" charset="0"/>
            </a:endParaRPr>
          </a:p>
        </p:txBody>
      </p:sp>
      <p:sp>
        <p:nvSpPr>
          <p:cNvPr id="10" name="Tampungan Nomor Slide 2"/>
          <p:cNvSpPr txBox="1">
            <a:spLocks/>
          </p:cNvSpPr>
          <p:nvPr/>
        </p:nvSpPr>
        <p:spPr>
          <a:xfrm>
            <a:off x="8780866" y="4796728"/>
            <a:ext cx="428576" cy="252853"/>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smtClean="0">
                <a:latin typeface="Times" charset="0"/>
                <a:ea typeface="Times" charset="0"/>
                <a:cs typeface="Times" charset="0"/>
              </a:rPr>
              <a:t>14</a:t>
            </a:r>
            <a:endParaRPr lang="zh-CN" altLang="en-US" b="1" dirty="0">
              <a:latin typeface="Times" charset="0"/>
              <a:ea typeface="Times" charset="0"/>
              <a:cs typeface="Time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linds(horizontal)">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20" grpId="0"/>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otak Teks 1"/>
          <p:cNvSpPr txBox="1"/>
          <p:nvPr/>
        </p:nvSpPr>
        <p:spPr>
          <a:xfrm>
            <a:off x="4659667" y="459372"/>
            <a:ext cx="4549775" cy="4801314"/>
          </a:xfrm>
          <a:prstGeom prst="rect">
            <a:avLst/>
          </a:prstGeom>
          <a:noFill/>
        </p:spPr>
        <p:txBody>
          <a:bodyPr wrap="square" rtlCol="0">
            <a:spAutoFit/>
          </a:bodyPr>
          <a:lstStyle/>
          <a:p>
            <a:endParaRPr lang="en-US" dirty="0"/>
          </a:p>
          <a:p>
            <a:r>
              <a:rPr lang="en-US" b="1" dirty="0" smtClean="0"/>
              <a:t>Linguistic issues : </a:t>
            </a:r>
          </a:p>
          <a:p>
            <a:pPr marL="719138" indent="-268288">
              <a:buFont typeface="Arial" charset="0"/>
              <a:buChar char="•"/>
            </a:pPr>
            <a:r>
              <a:rPr lang="en-US" dirty="0"/>
              <a:t>p</a:t>
            </a:r>
            <a:r>
              <a:rPr lang="en-US" dirty="0" smtClean="0"/>
              <a:t>araphrasing</a:t>
            </a:r>
          </a:p>
          <a:p>
            <a:pPr marL="719138" indent="-268288">
              <a:buFont typeface="Arial" charset="0"/>
              <a:buChar char="•"/>
            </a:pPr>
            <a:r>
              <a:rPr lang="en-US" dirty="0" smtClean="0"/>
              <a:t>defining </a:t>
            </a:r>
            <a:r>
              <a:rPr lang="en-US" dirty="0"/>
              <a:t>terms </a:t>
            </a:r>
          </a:p>
          <a:p>
            <a:pPr marL="719138" indent="-268288">
              <a:buFont typeface="Arial" charset="0"/>
              <a:buChar char="•"/>
            </a:pPr>
            <a:r>
              <a:rPr lang="en-US" dirty="0" smtClean="0"/>
              <a:t>basic grammar rules</a:t>
            </a:r>
          </a:p>
          <a:p>
            <a:pPr marL="719138" indent="-268288">
              <a:buFont typeface="Arial" charset="0"/>
              <a:buChar char="•"/>
            </a:pPr>
            <a:r>
              <a:rPr lang="en-US" dirty="0" smtClean="0"/>
              <a:t>technical vocabulary</a:t>
            </a:r>
          </a:p>
          <a:p>
            <a:pPr marL="719138" indent="-268288">
              <a:buFont typeface="Arial" charset="0"/>
              <a:buChar char="•"/>
            </a:pPr>
            <a:r>
              <a:rPr lang="en-US" dirty="0" smtClean="0"/>
              <a:t>finding synonyms</a:t>
            </a:r>
          </a:p>
          <a:p>
            <a:pPr marL="719138" indent="-268288">
              <a:buFont typeface="Arial" charset="0"/>
              <a:buChar char="•"/>
            </a:pPr>
            <a:r>
              <a:rPr lang="en-US" dirty="0"/>
              <a:t>c</a:t>
            </a:r>
            <a:r>
              <a:rPr lang="en-US" dirty="0" smtClean="0"/>
              <a:t>orrecting error/punctuation/spelling</a:t>
            </a:r>
          </a:p>
          <a:p>
            <a:pPr marL="719138" indent="-268288">
              <a:buFont typeface="Arial" charset="0"/>
              <a:buChar char="•"/>
            </a:pPr>
            <a:r>
              <a:rPr lang="en-US" dirty="0"/>
              <a:t>t</a:t>
            </a:r>
            <a:r>
              <a:rPr lang="en-US" dirty="0" smtClean="0"/>
              <a:t>enses</a:t>
            </a:r>
          </a:p>
          <a:p>
            <a:pPr marL="719138" indent="-268288">
              <a:buFont typeface="Arial" charset="0"/>
              <a:buChar char="•"/>
            </a:pPr>
            <a:r>
              <a:rPr lang="en-US" dirty="0"/>
              <a:t>p</a:t>
            </a:r>
            <a:r>
              <a:rPr lang="en-US" dirty="0" smtClean="0"/>
              <a:t>assive forms</a:t>
            </a:r>
          </a:p>
          <a:p>
            <a:r>
              <a:rPr lang="en-US" b="1" dirty="0"/>
              <a:t>Translating  </a:t>
            </a:r>
          </a:p>
          <a:p>
            <a:r>
              <a:rPr lang="en-US" b="1" dirty="0"/>
              <a:t>Proofreading</a:t>
            </a:r>
          </a:p>
          <a:p>
            <a:r>
              <a:rPr lang="en-US" b="1" dirty="0"/>
              <a:t>Rereading</a:t>
            </a:r>
          </a:p>
          <a:p>
            <a:r>
              <a:rPr lang="en-US" b="1" dirty="0"/>
              <a:t>Personal arguments</a:t>
            </a:r>
          </a:p>
          <a:p>
            <a:r>
              <a:rPr lang="en-US" b="1" dirty="0"/>
              <a:t>Diagram</a:t>
            </a:r>
          </a:p>
          <a:p>
            <a:r>
              <a:rPr lang="en-US" b="1" dirty="0"/>
              <a:t>Graphic</a:t>
            </a:r>
            <a:endParaRPr lang="id-ID" b="1" dirty="0"/>
          </a:p>
          <a:p>
            <a:pPr marL="719138" indent="-268288">
              <a:buFont typeface="Arial" charset="0"/>
              <a:buChar char="•"/>
            </a:pPr>
            <a:endParaRPr lang="en-US" dirty="0" smtClean="0"/>
          </a:p>
        </p:txBody>
      </p:sp>
      <p:sp>
        <p:nvSpPr>
          <p:cNvPr id="3" name="文本框 8"/>
          <p:cNvSpPr txBox="1"/>
          <p:nvPr/>
        </p:nvSpPr>
        <p:spPr>
          <a:xfrm>
            <a:off x="3267172" y="242801"/>
            <a:ext cx="2444566"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2000" b="1" dirty="0" smtClean="0">
                <a:solidFill>
                  <a:schemeClr val="tx1">
                    <a:lumMod val="75000"/>
                    <a:lumOff val="25000"/>
                  </a:schemeClr>
                </a:solidFill>
                <a:latin typeface="Calibri Bold" panose="020F0502020204030204" charset="0"/>
                <a:cs typeface="Calibri Bold" panose="020F0502020204030204" charset="0"/>
              </a:rPr>
              <a:t>Cognitive </a:t>
            </a:r>
            <a:r>
              <a:rPr lang="en-US" altLang="zh-CN" sz="2000" b="1" dirty="0" smtClean="0">
                <a:solidFill>
                  <a:schemeClr val="tx1">
                    <a:lumMod val="75000"/>
                    <a:lumOff val="25000"/>
                  </a:schemeClr>
                </a:solidFill>
                <a:latin typeface="Calibri Bold" panose="020F0502020204030204" charset="0"/>
                <a:cs typeface="Calibri Bold" panose="020F0502020204030204" charset="0"/>
              </a:rPr>
              <a:t>strategies</a:t>
            </a:r>
            <a:endParaRPr lang="en-US" altLang="zh-CN" sz="2000" b="1" dirty="0">
              <a:solidFill>
                <a:schemeClr val="tx1">
                  <a:lumMod val="75000"/>
                  <a:lumOff val="25000"/>
                </a:schemeClr>
              </a:solidFill>
              <a:latin typeface="Calibri Bold" panose="020F0502020204030204" charset="0"/>
              <a:cs typeface="Calibri Bold" panose="020F0502020204030204" charset="0"/>
            </a:endParaRPr>
          </a:p>
        </p:txBody>
      </p:sp>
      <p:sp>
        <p:nvSpPr>
          <p:cNvPr id="4" name="Tampungan Nomor Slide 2"/>
          <p:cNvSpPr txBox="1">
            <a:spLocks/>
          </p:cNvSpPr>
          <p:nvPr/>
        </p:nvSpPr>
        <p:spPr>
          <a:xfrm>
            <a:off x="8780866" y="4796728"/>
            <a:ext cx="428576" cy="252853"/>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smtClean="0">
                <a:latin typeface="Times" charset="0"/>
                <a:ea typeface="Times" charset="0"/>
                <a:cs typeface="Times" charset="0"/>
              </a:rPr>
              <a:t>15</a:t>
            </a:r>
            <a:endParaRPr lang="zh-CN" altLang="en-US" b="1" dirty="0">
              <a:latin typeface="Times" charset="0"/>
              <a:ea typeface="Times" charset="0"/>
              <a:cs typeface="Times" charset="0"/>
            </a:endParaRPr>
          </a:p>
        </p:txBody>
      </p:sp>
      <p:sp>
        <p:nvSpPr>
          <p:cNvPr id="5" name="Persegi Panjang 4"/>
          <p:cNvSpPr/>
          <p:nvPr/>
        </p:nvSpPr>
        <p:spPr>
          <a:xfrm>
            <a:off x="898062" y="662021"/>
            <a:ext cx="3402012" cy="4524315"/>
          </a:xfrm>
          <a:prstGeom prst="rect">
            <a:avLst/>
          </a:prstGeom>
        </p:spPr>
        <p:txBody>
          <a:bodyPr wrap="square">
            <a:spAutoFit/>
          </a:bodyPr>
          <a:lstStyle/>
          <a:p>
            <a:r>
              <a:rPr lang="en-US" b="1" dirty="0"/>
              <a:t>Literature review:  </a:t>
            </a:r>
          </a:p>
          <a:p>
            <a:pPr marL="742950" lvl="1" indent="-285750">
              <a:buFont typeface="Arial" charset="0"/>
              <a:buChar char="•"/>
            </a:pPr>
            <a:r>
              <a:rPr lang="en-US" dirty="0"/>
              <a:t>r</a:t>
            </a:r>
            <a:r>
              <a:rPr lang="en-US" dirty="0" smtClean="0"/>
              <a:t>eading </a:t>
            </a:r>
            <a:r>
              <a:rPr lang="en-US" dirty="0"/>
              <a:t>widely</a:t>
            </a:r>
          </a:p>
          <a:p>
            <a:pPr marL="742950" lvl="1" indent="-285750">
              <a:buFont typeface="Arial" charset="0"/>
              <a:buChar char="•"/>
            </a:pPr>
            <a:r>
              <a:rPr lang="en-US" dirty="0" smtClean="0"/>
              <a:t>making </a:t>
            </a:r>
            <a:r>
              <a:rPr lang="en-US" dirty="0"/>
              <a:t>some notes</a:t>
            </a:r>
          </a:p>
          <a:p>
            <a:pPr marL="742950" lvl="1" indent="-285750">
              <a:buFont typeface="Arial" charset="0"/>
              <a:buChar char="•"/>
            </a:pPr>
            <a:r>
              <a:rPr lang="en-US" dirty="0" smtClean="0"/>
              <a:t>short </a:t>
            </a:r>
            <a:r>
              <a:rPr lang="en-US" dirty="0"/>
              <a:t>summary based on reading literature</a:t>
            </a:r>
          </a:p>
          <a:p>
            <a:pPr marL="742950" lvl="1" indent="-285750">
              <a:buFont typeface="Arial" charset="0"/>
              <a:buChar char="•"/>
            </a:pPr>
            <a:r>
              <a:rPr lang="en-US" dirty="0" smtClean="0"/>
              <a:t>highlighting </a:t>
            </a:r>
            <a:r>
              <a:rPr lang="en-US" dirty="0"/>
              <a:t>important parts</a:t>
            </a:r>
          </a:p>
          <a:p>
            <a:pPr marL="742950" lvl="1" indent="-285750">
              <a:buFont typeface="Arial" charset="0"/>
              <a:buChar char="•"/>
            </a:pPr>
            <a:r>
              <a:rPr lang="en-US" dirty="0" smtClean="0"/>
              <a:t>synthesizing</a:t>
            </a:r>
            <a:endParaRPr lang="en-US" dirty="0"/>
          </a:p>
          <a:p>
            <a:pPr marL="742950" lvl="1" indent="-285750">
              <a:buFont typeface="Arial" charset="0"/>
              <a:buChar char="•"/>
            </a:pPr>
            <a:r>
              <a:rPr lang="en-US" dirty="0" smtClean="0"/>
              <a:t>Annotating</a:t>
            </a:r>
            <a:endParaRPr lang="en-US" dirty="0"/>
          </a:p>
          <a:p>
            <a:pPr marL="742950" lvl="1" indent="-285750">
              <a:buFont typeface="Arial" charset="0"/>
              <a:buChar char="•"/>
            </a:pPr>
            <a:r>
              <a:rPr lang="en-US" dirty="0" smtClean="0"/>
              <a:t>Writing </a:t>
            </a:r>
            <a:r>
              <a:rPr lang="en-US" dirty="0"/>
              <a:t>down </a:t>
            </a:r>
            <a:r>
              <a:rPr lang="en-US" dirty="0" smtClean="0"/>
              <a:t>theories</a:t>
            </a:r>
          </a:p>
          <a:p>
            <a:pPr marL="55563" lvl="1"/>
            <a:r>
              <a:rPr lang="en-US" b="1" dirty="0" smtClean="0"/>
              <a:t>Generating </a:t>
            </a:r>
            <a:r>
              <a:rPr lang="en-US" b="1" dirty="0"/>
              <a:t>ideas: </a:t>
            </a:r>
          </a:p>
          <a:p>
            <a:pPr marL="742950" lvl="1" indent="-285750">
              <a:buFont typeface="Arial" charset="0"/>
              <a:buChar char="•"/>
            </a:pPr>
            <a:r>
              <a:rPr lang="en-US" dirty="0" smtClean="0"/>
              <a:t>mind mapping</a:t>
            </a:r>
          </a:p>
          <a:p>
            <a:pPr marL="742950" lvl="1" indent="-285750">
              <a:buFont typeface="Arial" charset="0"/>
              <a:buChar char="•"/>
            </a:pPr>
            <a:r>
              <a:rPr lang="en-US" dirty="0" smtClean="0"/>
              <a:t>brainstorming</a:t>
            </a:r>
          </a:p>
          <a:p>
            <a:pPr marL="742950" lvl="1" indent="-285750">
              <a:buFont typeface="Arial" charset="0"/>
              <a:buChar char="•"/>
            </a:pPr>
            <a:r>
              <a:rPr lang="en-US" dirty="0" smtClean="0"/>
              <a:t>drawing </a:t>
            </a:r>
            <a:r>
              <a:rPr lang="en-US" dirty="0"/>
              <a:t>previous </a:t>
            </a:r>
            <a:r>
              <a:rPr lang="en-US" dirty="0" smtClean="0"/>
              <a:t>experience</a:t>
            </a:r>
          </a:p>
          <a:p>
            <a:pPr marL="742950" lvl="1" indent="-285750">
              <a:buFont typeface="Arial" charset="0"/>
              <a:buChar char="•"/>
            </a:pPr>
            <a:r>
              <a:rPr lang="en-US" dirty="0" smtClean="0"/>
              <a:t>using </a:t>
            </a:r>
            <a:r>
              <a:rPr lang="en-US" dirty="0"/>
              <a:t>L1 knowledge </a:t>
            </a:r>
          </a:p>
        </p:txBody>
      </p:sp>
    </p:spTree>
    <p:extLst>
      <p:ext uri="{BB962C8B-B14F-4D97-AF65-F5344CB8AC3E}">
        <p14:creationId xmlns:p14="http://schemas.microsoft.com/office/powerpoint/2010/main" val="27882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8"/>
          <p:cNvSpPr txBox="1"/>
          <p:nvPr/>
        </p:nvSpPr>
        <p:spPr>
          <a:xfrm>
            <a:off x="375072" y="589090"/>
            <a:ext cx="29354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altLang="zh-CN" sz="2000" b="1" dirty="0" smtClean="0">
                <a:solidFill>
                  <a:schemeClr val="tx1">
                    <a:lumMod val="75000"/>
                    <a:lumOff val="25000"/>
                  </a:schemeClr>
                </a:solidFill>
                <a:latin typeface="Calibri Bold" panose="020F0502020204030204" charset="0"/>
                <a:cs typeface="Calibri Bold" panose="020F0502020204030204" charset="0"/>
              </a:rPr>
              <a:t>Communicative strategies</a:t>
            </a:r>
            <a:endParaRPr lang="en-US" altLang="zh-CN" sz="2000" b="1" dirty="0">
              <a:solidFill>
                <a:schemeClr val="tx1">
                  <a:lumMod val="75000"/>
                  <a:lumOff val="25000"/>
                </a:schemeClr>
              </a:solidFill>
              <a:latin typeface="Calibri Bold" panose="020F0502020204030204" charset="0"/>
              <a:cs typeface="Calibri Bold" panose="020F0502020204030204" charset="0"/>
            </a:endParaRPr>
          </a:p>
        </p:txBody>
      </p:sp>
      <p:sp>
        <p:nvSpPr>
          <p:cNvPr id="3" name="Kotak Teks 2"/>
          <p:cNvSpPr txBox="1"/>
          <p:nvPr/>
        </p:nvSpPr>
        <p:spPr>
          <a:xfrm>
            <a:off x="375072" y="1026457"/>
            <a:ext cx="3886200" cy="1477328"/>
          </a:xfrm>
          <a:prstGeom prst="rect">
            <a:avLst/>
          </a:prstGeom>
          <a:noFill/>
        </p:spPr>
        <p:txBody>
          <a:bodyPr wrap="square" rtlCol="0">
            <a:spAutoFit/>
          </a:bodyPr>
          <a:lstStyle/>
          <a:p>
            <a:pPr marL="285750" indent="-285750">
              <a:buFont typeface="Arial" charset="0"/>
              <a:buChar char="•"/>
            </a:pPr>
            <a:r>
              <a:rPr lang="en-US" dirty="0"/>
              <a:t>Re-arrange the text</a:t>
            </a:r>
          </a:p>
          <a:p>
            <a:pPr marL="285750" indent="-285750">
              <a:buFont typeface="Arial" charset="0"/>
              <a:buChar char="•"/>
            </a:pPr>
            <a:r>
              <a:rPr lang="en-US" dirty="0"/>
              <a:t>reducing text</a:t>
            </a:r>
          </a:p>
          <a:p>
            <a:pPr marL="285750" indent="-285750">
              <a:buFont typeface="Arial" charset="0"/>
              <a:buChar char="•"/>
            </a:pPr>
            <a:r>
              <a:rPr lang="en-US" dirty="0"/>
              <a:t>Extending the content of writing</a:t>
            </a:r>
          </a:p>
          <a:p>
            <a:pPr marL="285750" indent="-285750">
              <a:buFont typeface="Arial" charset="0"/>
              <a:buChar char="•"/>
            </a:pPr>
            <a:r>
              <a:rPr lang="en-US" dirty="0"/>
              <a:t>Improving style</a:t>
            </a:r>
          </a:p>
          <a:p>
            <a:pPr marL="285750" indent="-285750">
              <a:buFont typeface="Arial" charset="0"/>
              <a:buChar char="•"/>
            </a:pPr>
            <a:r>
              <a:rPr lang="en-US" dirty="0"/>
              <a:t>Improving clarity</a:t>
            </a:r>
          </a:p>
        </p:txBody>
      </p:sp>
      <p:sp>
        <p:nvSpPr>
          <p:cNvPr id="4" name="Kotak Teks 3"/>
          <p:cNvSpPr txBox="1"/>
          <p:nvPr/>
        </p:nvSpPr>
        <p:spPr>
          <a:xfrm>
            <a:off x="4521200" y="995382"/>
            <a:ext cx="4741427" cy="3970318"/>
          </a:xfrm>
          <a:prstGeom prst="rect">
            <a:avLst/>
          </a:prstGeom>
          <a:noFill/>
        </p:spPr>
        <p:txBody>
          <a:bodyPr wrap="square" rtlCol="0">
            <a:spAutoFit/>
          </a:bodyPr>
          <a:lstStyle/>
          <a:p>
            <a:pPr marL="285750" indent="-285750">
              <a:buFont typeface="Arial" charset="0"/>
              <a:buChar char="•"/>
            </a:pPr>
            <a:r>
              <a:rPr lang="en-US" dirty="0"/>
              <a:t>Getting feedback from the teacher</a:t>
            </a:r>
          </a:p>
          <a:p>
            <a:pPr marL="285750" indent="-285750">
              <a:buFont typeface="Arial" charset="0"/>
              <a:buChar char="•"/>
            </a:pPr>
            <a:r>
              <a:rPr lang="en-US" dirty="0"/>
              <a:t>Asking for helps from peers/classmates</a:t>
            </a:r>
          </a:p>
          <a:p>
            <a:pPr marL="285750" indent="-285750">
              <a:buFont typeface="Arial" charset="0"/>
              <a:buChar char="•"/>
            </a:pPr>
            <a:r>
              <a:rPr lang="en-US" dirty="0"/>
              <a:t>Writing in a comfortable and quiet place</a:t>
            </a:r>
          </a:p>
          <a:p>
            <a:pPr marL="285750" indent="-285750">
              <a:buFont typeface="Arial" charset="0"/>
              <a:buChar char="•"/>
            </a:pPr>
            <a:r>
              <a:rPr lang="en-US" dirty="0"/>
              <a:t>Borrowing other students’ assignments to see the writing format</a:t>
            </a:r>
          </a:p>
          <a:p>
            <a:pPr marL="285750" indent="-285750">
              <a:buFont typeface="Arial" charset="0"/>
              <a:buChar char="•"/>
            </a:pPr>
            <a:r>
              <a:rPr lang="en-US" dirty="0"/>
              <a:t>Consultation</a:t>
            </a:r>
          </a:p>
          <a:p>
            <a:pPr marL="285750" indent="-285750">
              <a:buFont typeface="Arial" charset="0"/>
              <a:buChar char="•"/>
            </a:pPr>
            <a:r>
              <a:rPr lang="en-US" dirty="0"/>
              <a:t>English for Academic Writing Class enrollment</a:t>
            </a:r>
          </a:p>
          <a:p>
            <a:pPr marL="285750" indent="-285750">
              <a:buFont typeface="Arial" charset="0"/>
              <a:buChar char="•"/>
            </a:pPr>
            <a:r>
              <a:rPr lang="en-US" dirty="0"/>
              <a:t>Writing </a:t>
            </a:r>
            <a:r>
              <a:rPr lang="en-US" dirty="0" smtClean="0"/>
              <a:t>in comfortable </a:t>
            </a:r>
            <a:r>
              <a:rPr lang="en-US" dirty="0"/>
              <a:t>and quiet </a:t>
            </a:r>
            <a:r>
              <a:rPr lang="en-US" dirty="0" smtClean="0"/>
              <a:t>places </a:t>
            </a:r>
            <a:r>
              <a:rPr lang="en-US" dirty="0"/>
              <a:t>(e.g. </a:t>
            </a:r>
            <a:r>
              <a:rPr lang="en-US" dirty="0" smtClean="0"/>
              <a:t>library, coffee café, bedroom)</a:t>
            </a:r>
            <a:endParaRPr lang="en-US" dirty="0"/>
          </a:p>
          <a:p>
            <a:pPr marL="285750" indent="-285750">
              <a:buFont typeface="Arial" charset="0"/>
              <a:buChar char="•"/>
            </a:pPr>
            <a:r>
              <a:rPr lang="en-US" dirty="0"/>
              <a:t>Campus facilities</a:t>
            </a:r>
          </a:p>
          <a:p>
            <a:pPr marL="285750" indent="-285750">
              <a:buFont typeface="Arial" charset="0"/>
              <a:buChar char="•"/>
            </a:pPr>
            <a:r>
              <a:rPr lang="en-US" dirty="0" smtClean="0"/>
              <a:t>Signing up an online English </a:t>
            </a:r>
            <a:r>
              <a:rPr lang="en-US" dirty="0"/>
              <a:t>class</a:t>
            </a:r>
          </a:p>
          <a:p>
            <a:pPr marL="285750" indent="-285750">
              <a:buFont typeface="Arial" charset="0"/>
              <a:buChar char="•"/>
            </a:pPr>
            <a:r>
              <a:rPr lang="en-US" dirty="0"/>
              <a:t>Copying </a:t>
            </a:r>
            <a:r>
              <a:rPr lang="en-US" dirty="0" smtClean="0"/>
              <a:t>writer </a:t>
            </a:r>
            <a:r>
              <a:rPr lang="en-US" dirty="0"/>
              <a:t>style</a:t>
            </a:r>
          </a:p>
          <a:p>
            <a:pPr marL="285750" indent="-285750">
              <a:buFont typeface="Arial" charset="0"/>
              <a:buChar char="•"/>
            </a:pPr>
            <a:r>
              <a:rPr lang="en-US" dirty="0"/>
              <a:t>Joining conference</a:t>
            </a:r>
          </a:p>
          <a:p>
            <a:pPr marL="285750" indent="-285750">
              <a:buFont typeface="Arial" charset="0"/>
              <a:buChar char="•"/>
            </a:pPr>
            <a:r>
              <a:rPr lang="en-US" dirty="0"/>
              <a:t>Thinking about the </a:t>
            </a:r>
            <a:r>
              <a:rPr lang="en-US" dirty="0" smtClean="0"/>
              <a:t>readers</a:t>
            </a:r>
            <a:endParaRPr lang="id-ID" dirty="0" smtClean="0"/>
          </a:p>
        </p:txBody>
      </p:sp>
      <p:sp>
        <p:nvSpPr>
          <p:cNvPr id="5" name="文本框 8"/>
          <p:cNvSpPr txBox="1"/>
          <p:nvPr/>
        </p:nvSpPr>
        <p:spPr>
          <a:xfrm>
            <a:off x="4521200" y="589090"/>
            <a:ext cx="1955799"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altLang="zh-CN" sz="2000" b="1" smtClean="0">
                <a:solidFill>
                  <a:schemeClr val="tx1">
                    <a:lumMod val="75000"/>
                    <a:lumOff val="25000"/>
                  </a:schemeClr>
                </a:solidFill>
                <a:latin typeface="Calibri Bold" panose="020F0502020204030204" charset="0"/>
                <a:cs typeface="Calibri Bold" panose="020F0502020204030204" charset="0"/>
              </a:rPr>
              <a:t>Social strategies</a:t>
            </a:r>
            <a:endParaRPr lang="en-US" altLang="zh-CN" sz="2000" b="1" dirty="0">
              <a:solidFill>
                <a:schemeClr val="tx1">
                  <a:lumMod val="75000"/>
                  <a:lumOff val="25000"/>
                </a:schemeClr>
              </a:solidFill>
              <a:latin typeface="Calibri Bold" panose="020F0502020204030204" charset="0"/>
              <a:cs typeface="Calibri Bold" panose="020F0502020204030204" charset="0"/>
            </a:endParaRPr>
          </a:p>
        </p:txBody>
      </p:sp>
      <p:sp>
        <p:nvSpPr>
          <p:cNvPr id="6" name="Tampungan Nomor Slide 2"/>
          <p:cNvSpPr txBox="1">
            <a:spLocks/>
          </p:cNvSpPr>
          <p:nvPr/>
        </p:nvSpPr>
        <p:spPr>
          <a:xfrm>
            <a:off x="8780866" y="4796728"/>
            <a:ext cx="428576" cy="252853"/>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smtClean="0">
                <a:latin typeface="Times" charset="0"/>
                <a:ea typeface="Times" charset="0"/>
                <a:cs typeface="Times" charset="0"/>
              </a:rPr>
              <a:t>16</a:t>
            </a:r>
            <a:endParaRPr lang="zh-CN" altLang="en-US" b="1" dirty="0">
              <a:latin typeface="Times" charset="0"/>
              <a:ea typeface="Times" charset="0"/>
              <a:cs typeface="Times" charset="0"/>
            </a:endParaRPr>
          </a:p>
        </p:txBody>
      </p:sp>
    </p:spTree>
    <p:extLst>
      <p:ext uri="{BB962C8B-B14F-4D97-AF65-F5344CB8AC3E}">
        <p14:creationId xmlns:p14="http://schemas.microsoft.com/office/powerpoint/2010/main" val="11980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8"/>
          <p:cNvSpPr txBox="1"/>
          <p:nvPr/>
        </p:nvSpPr>
        <p:spPr>
          <a:xfrm>
            <a:off x="1786373" y="1326048"/>
            <a:ext cx="2469494"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altLang="zh-CN" sz="2000" b="1" dirty="0" smtClean="0">
                <a:solidFill>
                  <a:schemeClr val="tx1">
                    <a:lumMod val="75000"/>
                    <a:lumOff val="25000"/>
                  </a:schemeClr>
                </a:solidFill>
                <a:latin typeface="Calibri Bold" panose="020F0502020204030204" charset="0"/>
                <a:cs typeface="Calibri Bold" panose="020F0502020204030204" charset="0"/>
              </a:rPr>
              <a:t>Affective strategies</a:t>
            </a:r>
            <a:endParaRPr lang="en-US" altLang="zh-CN" sz="2000" b="1" dirty="0">
              <a:solidFill>
                <a:schemeClr val="tx1">
                  <a:lumMod val="75000"/>
                  <a:lumOff val="25000"/>
                </a:schemeClr>
              </a:solidFill>
              <a:latin typeface="Calibri Bold" panose="020F0502020204030204" charset="0"/>
              <a:cs typeface="Calibri Bold" panose="020F0502020204030204" charset="0"/>
            </a:endParaRPr>
          </a:p>
        </p:txBody>
      </p:sp>
      <p:sp>
        <p:nvSpPr>
          <p:cNvPr id="5" name="Kotak Teks 4"/>
          <p:cNvSpPr txBox="1"/>
          <p:nvPr/>
        </p:nvSpPr>
        <p:spPr>
          <a:xfrm>
            <a:off x="1786373" y="1920884"/>
            <a:ext cx="5401827" cy="1477328"/>
          </a:xfrm>
          <a:prstGeom prst="rect">
            <a:avLst/>
          </a:prstGeom>
          <a:noFill/>
        </p:spPr>
        <p:txBody>
          <a:bodyPr wrap="square" rtlCol="0">
            <a:spAutoFit/>
          </a:bodyPr>
          <a:lstStyle/>
          <a:p>
            <a:pPr marL="285750" indent="-285750">
              <a:buFont typeface="Arial" charset="0"/>
              <a:buChar char="•"/>
            </a:pPr>
            <a:r>
              <a:rPr lang="en-US" dirty="0"/>
              <a:t>Keeping high self motivation and confidence</a:t>
            </a:r>
          </a:p>
          <a:p>
            <a:pPr marL="285750" indent="-285750">
              <a:buFont typeface="Arial" charset="0"/>
              <a:buChar char="•"/>
            </a:pPr>
            <a:r>
              <a:rPr lang="en-US" dirty="0"/>
              <a:t>Relaxing and enjoying </a:t>
            </a:r>
            <a:r>
              <a:rPr lang="en-US" dirty="0" smtClean="0"/>
              <a:t>something : </a:t>
            </a:r>
            <a:endParaRPr lang="en-US" dirty="0"/>
          </a:p>
          <a:p>
            <a:pPr marL="266700"/>
            <a:r>
              <a:rPr lang="en-US" dirty="0"/>
              <a:t>w</a:t>
            </a:r>
            <a:r>
              <a:rPr lang="en-US" dirty="0" smtClean="0"/>
              <a:t>atching </a:t>
            </a:r>
            <a:r>
              <a:rPr lang="en-US" dirty="0"/>
              <a:t>Netflix</a:t>
            </a:r>
          </a:p>
          <a:p>
            <a:pPr marL="266700"/>
            <a:r>
              <a:rPr lang="en-US" dirty="0" smtClean="0"/>
              <a:t>sleeping</a:t>
            </a:r>
            <a:endParaRPr lang="en-US" dirty="0"/>
          </a:p>
          <a:p>
            <a:pPr marL="266700"/>
            <a:r>
              <a:rPr lang="en-US" dirty="0"/>
              <a:t>g</a:t>
            </a:r>
            <a:r>
              <a:rPr lang="en-US" dirty="0" smtClean="0"/>
              <a:t>oing </a:t>
            </a:r>
            <a:r>
              <a:rPr lang="en-US" dirty="0"/>
              <a:t>out with </a:t>
            </a:r>
            <a:r>
              <a:rPr lang="en-US" dirty="0" smtClean="0"/>
              <a:t>friends</a:t>
            </a:r>
            <a:endParaRPr lang="en-US" dirty="0"/>
          </a:p>
        </p:txBody>
      </p:sp>
      <p:sp>
        <p:nvSpPr>
          <p:cNvPr id="6" name="Tampungan Nomor Slide 2"/>
          <p:cNvSpPr txBox="1">
            <a:spLocks/>
          </p:cNvSpPr>
          <p:nvPr/>
        </p:nvSpPr>
        <p:spPr>
          <a:xfrm>
            <a:off x="8590366" y="4695128"/>
            <a:ext cx="428576" cy="252853"/>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smtClean="0">
                <a:latin typeface="Times" charset="0"/>
                <a:ea typeface="Times" charset="0"/>
                <a:cs typeface="Times" charset="0"/>
              </a:rPr>
              <a:t>17</a:t>
            </a:r>
            <a:endParaRPr lang="zh-CN" altLang="en-US" b="1" dirty="0">
              <a:latin typeface="Times" charset="0"/>
              <a:ea typeface="Times" charset="0"/>
              <a:cs typeface="Times" charset="0"/>
            </a:endParaRPr>
          </a:p>
        </p:txBody>
      </p:sp>
    </p:spTree>
    <p:extLst>
      <p:ext uri="{BB962C8B-B14F-4D97-AF65-F5344CB8AC3E}">
        <p14:creationId xmlns:p14="http://schemas.microsoft.com/office/powerpoint/2010/main" val="1957604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2013909180"/>
              </p:ext>
            </p:extLst>
          </p:nvPr>
        </p:nvGraphicFramePr>
        <p:xfrm>
          <a:off x="482600" y="1023680"/>
          <a:ext cx="3035300" cy="3510280"/>
        </p:xfrm>
        <a:graphic>
          <a:graphicData uri="http://schemas.openxmlformats.org/drawingml/2006/table">
            <a:tbl>
              <a:tblPr firstRow="1">
                <a:tableStyleId>{5C22544A-7EE6-4342-B048-85BDC9FD1C3A}</a:tableStyleId>
              </a:tblPr>
              <a:tblGrid>
                <a:gridCol w="1681089"/>
                <a:gridCol w="1354211"/>
              </a:tblGrid>
              <a:tr h="370840">
                <a:tc>
                  <a:txBody>
                    <a:bodyPr/>
                    <a:lstStyle/>
                    <a:p>
                      <a:r>
                        <a:rPr lang="en-US" baseline="0" dirty="0" smtClean="0"/>
                        <a:t>Academic writing strategies</a:t>
                      </a:r>
                      <a:endParaRPr lang="en-US" dirty="0"/>
                    </a:p>
                  </a:txBody>
                  <a:tcPr/>
                </a:tc>
                <a:tc>
                  <a:txBody>
                    <a:bodyPr/>
                    <a:lstStyle/>
                    <a:p>
                      <a:r>
                        <a:rPr lang="en-US" dirty="0" smtClean="0"/>
                        <a:t>Frequency</a:t>
                      </a:r>
                      <a:endParaRPr lang="en-US" dirty="0"/>
                    </a:p>
                  </a:txBody>
                  <a:tcPr/>
                </a:tc>
              </a:tr>
              <a:tr h="370840">
                <a:tc>
                  <a:txBody>
                    <a:bodyPr/>
                    <a:lstStyle/>
                    <a:p>
                      <a:r>
                        <a:rPr lang="en-US" dirty="0" smtClean="0"/>
                        <a:t>Metacognitive</a:t>
                      </a:r>
                      <a:endParaRPr lang="en-US" dirty="0"/>
                    </a:p>
                  </a:txBody>
                  <a:tcPr/>
                </a:tc>
                <a:tc>
                  <a:txBody>
                    <a:bodyPr/>
                    <a:lstStyle/>
                    <a:p>
                      <a:r>
                        <a:rPr lang="en-US" dirty="0" smtClean="0"/>
                        <a:t>471</a:t>
                      </a:r>
                      <a:endParaRPr lang="en-US" dirty="0"/>
                    </a:p>
                  </a:txBody>
                  <a:tcPr/>
                </a:tc>
              </a:tr>
              <a:tr h="370840">
                <a:tc>
                  <a:txBody>
                    <a:bodyPr/>
                    <a:lstStyle/>
                    <a:p>
                      <a:r>
                        <a:rPr lang="en-US" dirty="0" smtClean="0"/>
                        <a:t>Cognitive</a:t>
                      </a:r>
                      <a:endParaRPr lang="en-US" dirty="0"/>
                    </a:p>
                  </a:txBody>
                  <a:tcPr/>
                </a:tc>
                <a:tc>
                  <a:txBody>
                    <a:bodyPr/>
                    <a:lstStyle/>
                    <a:p>
                      <a:r>
                        <a:rPr lang="en-US" dirty="0" smtClean="0"/>
                        <a:t>286</a:t>
                      </a:r>
                      <a:endParaRPr lang="en-US" dirty="0"/>
                    </a:p>
                  </a:txBody>
                  <a:tcPr/>
                </a:tc>
              </a:tr>
              <a:tr h="370840">
                <a:tc>
                  <a:txBody>
                    <a:bodyPr/>
                    <a:lstStyle/>
                    <a:p>
                      <a:r>
                        <a:rPr lang="en-US" dirty="0" smtClean="0"/>
                        <a:t>Social</a:t>
                      </a:r>
                      <a:endParaRPr lang="en-US" dirty="0"/>
                    </a:p>
                  </a:txBody>
                  <a:tcPr/>
                </a:tc>
                <a:tc>
                  <a:txBody>
                    <a:bodyPr/>
                    <a:lstStyle/>
                    <a:p>
                      <a:r>
                        <a:rPr lang="en-US" dirty="0" smtClean="0"/>
                        <a:t>79</a:t>
                      </a:r>
                      <a:endParaRPr lang="en-US" dirty="0"/>
                    </a:p>
                  </a:txBody>
                  <a:tcPr/>
                </a:tc>
              </a:tr>
              <a:tr h="370840">
                <a:tc>
                  <a:txBody>
                    <a:bodyPr/>
                    <a:lstStyle/>
                    <a:p>
                      <a:r>
                        <a:rPr lang="en-US" dirty="0" smtClean="0"/>
                        <a:t>Communicative</a:t>
                      </a:r>
                      <a:endParaRPr lang="en-US" dirty="0"/>
                    </a:p>
                  </a:txBody>
                  <a:tcPr/>
                </a:tc>
                <a:tc>
                  <a:txBody>
                    <a:bodyPr/>
                    <a:lstStyle/>
                    <a:p>
                      <a:r>
                        <a:rPr lang="en-US" dirty="0" smtClean="0"/>
                        <a:t>55</a:t>
                      </a:r>
                      <a:endParaRPr lang="en-US" dirty="0"/>
                    </a:p>
                  </a:txBody>
                  <a:tcPr/>
                </a:tc>
              </a:tr>
              <a:tr h="370840">
                <a:tc>
                  <a:txBody>
                    <a:bodyPr/>
                    <a:lstStyle/>
                    <a:p>
                      <a:r>
                        <a:rPr lang="en-US" dirty="0" smtClean="0"/>
                        <a:t>Rhetorical </a:t>
                      </a:r>
                      <a:endParaRPr lang="en-US" dirty="0"/>
                    </a:p>
                  </a:txBody>
                  <a:tcPr/>
                </a:tc>
                <a:tc>
                  <a:txBody>
                    <a:bodyPr/>
                    <a:lstStyle/>
                    <a:p>
                      <a:r>
                        <a:rPr lang="en-US" dirty="0" smtClean="0"/>
                        <a:t>40</a:t>
                      </a:r>
                      <a:endParaRPr lang="en-US" dirty="0"/>
                    </a:p>
                  </a:txBody>
                  <a:tcPr/>
                </a:tc>
              </a:tr>
              <a:tr h="370840">
                <a:tc>
                  <a:txBody>
                    <a:bodyPr/>
                    <a:lstStyle/>
                    <a:p>
                      <a:r>
                        <a:rPr lang="en-US" dirty="0" smtClean="0"/>
                        <a:t>Affective</a:t>
                      </a:r>
                      <a:endParaRPr lang="en-US" dirty="0"/>
                    </a:p>
                  </a:txBody>
                  <a:tcPr/>
                </a:tc>
                <a:tc>
                  <a:txBody>
                    <a:bodyPr/>
                    <a:lstStyle/>
                    <a:p>
                      <a:r>
                        <a:rPr lang="en-US" dirty="0" smtClean="0"/>
                        <a:t>28</a:t>
                      </a:r>
                      <a:endParaRPr lang="en-US" dirty="0"/>
                    </a:p>
                  </a:txBody>
                  <a:tcPr/>
                </a:tc>
              </a:tr>
              <a:tr h="370840">
                <a:tc>
                  <a:txBody>
                    <a:bodyPr/>
                    <a:lstStyle/>
                    <a:p>
                      <a:r>
                        <a:rPr lang="en-US" b="1" dirty="0" smtClean="0"/>
                        <a:t>Total </a:t>
                      </a:r>
                      <a:endParaRPr lang="en-US" b="1" dirty="0"/>
                    </a:p>
                  </a:txBody>
                  <a:tcPr/>
                </a:tc>
                <a:tc>
                  <a:txBody>
                    <a:bodyPr/>
                    <a:lstStyle/>
                    <a:p>
                      <a:r>
                        <a:rPr lang="en-US" b="1" dirty="0" smtClean="0"/>
                        <a:t>959</a:t>
                      </a:r>
                      <a:endParaRPr lang="en-US" b="1" dirty="0"/>
                    </a:p>
                  </a:txBody>
                  <a:tcPr/>
                </a:tc>
              </a:tr>
            </a:tbl>
          </a:graphicData>
        </a:graphic>
      </p:graphicFrame>
      <p:pic>
        <p:nvPicPr>
          <p:cNvPr id="5" name="Gambar 4"/>
          <p:cNvPicPr>
            <a:picLocks noChangeAspect="1"/>
          </p:cNvPicPr>
          <p:nvPr/>
        </p:nvPicPr>
        <p:blipFill>
          <a:blip r:embed="rId2"/>
          <a:stretch>
            <a:fillRect/>
          </a:stretch>
        </p:blipFill>
        <p:spPr>
          <a:xfrm>
            <a:off x="4072767" y="1047328"/>
            <a:ext cx="4597400" cy="2755900"/>
          </a:xfrm>
          <a:prstGeom prst="rect">
            <a:avLst/>
          </a:prstGeom>
        </p:spPr>
      </p:pic>
      <p:sp>
        <p:nvSpPr>
          <p:cNvPr id="6" name="Kotak Teks 5"/>
          <p:cNvSpPr txBox="1"/>
          <p:nvPr/>
        </p:nvSpPr>
        <p:spPr>
          <a:xfrm>
            <a:off x="4072767" y="3810000"/>
            <a:ext cx="4902200" cy="923330"/>
          </a:xfrm>
          <a:prstGeom prst="rect">
            <a:avLst/>
          </a:prstGeom>
          <a:noFill/>
        </p:spPr>
        <p:txBody>
          <a:bodyPr wrap="square" rtlCol="0">
            <a:spAutoFit/>
          </a:bodyPr>
          <a:lstStyle/>
          <a:p>
            <a:pPr algn="just">
              <a:tabLst>
                <a:tab pos="1155700" algn="l"/>
              </a:tabLst>
            </a:pPr>
            <a:r>
              <a:rPr lang="en-US" dirty="0" smtClean="0"/>
              <a:t>Indonesian graduate students used more metacognitive strategies than other types of academic writing strategies.</a:t>
            </a:r>
            <a:endParaRPr lang="en-US" dirty="0"/>
          </a:p>
        </p:txBody>
      </p:sp>
      <p:sp>
        <p:nvSpPr>
          <p:cNvPr id="7" name="Kotak Teks 6"/>
          <p:cNvSpPr txBox="1"/>
          <p:nvPr/>
        </p:nvSpPr>
        <p:spPr>
          <a:xfrm>
            <a:off x="260253" y="374948"/>
            <a:ext cx="8692893" cy="369332"/>
          </a:xfrm>
          <a:prstGeom prst="rect">
            <a:avLst/>
          </a:prstGeom>
          <a:noFill/>
        </p:spPr>
        <p:txBody>
          <a:bodyPr wrap="none" rtlCol="0">
            <a:spAutoFit/>
          </a:bodyPr>
          <a:lstStyle/>
          <a:p>
            <a:r>
              <a:rPr lang="id-ID" b="1" u="sng" dirty="0" smtClean="0"/>
              <a:t>4.2 The </a:t>
            </a:r>
            <a:r>
              <a:rPr lang="id-ID" b="1" u="sng" dirty="0" err="1" smtClean="0"/>
              <a:t>frequency</a:t>
            </a:r>
            <a:r>
              <a:rPr lang="id-ID" b="1" u="sng" dirty="0" smtClean="0"/>
              <a:t> </a:t>
            </a:r>
            <a:r>
              <a:rPr lang="id-ID" b="1" u="sng" dirty="0" err="1" smtClean="0"/>
              <a:t>of</a:t>
            </a:r>
            <a:r>
              <a:rPr lang="id-ID" b="1" u="sng" dirty="0" smtClean="0"/>
              <a:t> Indonesian </a:t>
            </a:r>
            <a:r>
              <a:rPr lang="id-ID" b="1" u="sng" dirty="0" err="1" smtClean="0"/>
              <a:t>graduate</a:t>
            </a:r>
            <a:r>
              <a:rPr lang="id-ID" b="1" u="sng" dirty="0" smtClean="0"/>
              <a:t> </a:t>
            </a:r>
            <a:r>
              <a:rPr lang="id-ID" b="1" u="sng" dirty="0" err="1" smtClean="0"/>
              <a:t>students</a:t>
            </a:r>
            <a:r>
              <a:rPr lang="id-ID" b="1" u="sng" dirty="0" smtClean="0"/>
              <a:t>’ L2 </a:t>
            </a:r>
            <a:r>
              <a:rPr lang="id-ID" b="1" u="sng" dirty="0" err="1" smtClean="0"/>
              <a:t>English</a:t>
            </a:r>
            <a:r>
              <a:rPr lang="id-ID" b="1" u="sng" dirty="0" smtClean="0"/>
              <a:t> </a:t>
            </a:r>
            <a:r>
              <a:rPr lang="id-ID" b="1" u="sng" dirty="0" err="1" smtClean="0"/>
              <a:t>academic</a:t>
            </a:r>
            <a:r>
              <a:rPr lang="id-ID" b="1" u="sng" dirty="0" smtClean="0"/>
              <a:t> </a:t>
            </a:r>
            <a:r>
              <a:rPr lang="id-ID" b="1" u="sng" dirty="0" err="1" smtClean="0"/>
              <a:t>writing</a:t>
            </a:r>
            <a:r>
              <a:rPr lang="id-ID" b="1" u="sng" dirty="0" smtClean="0"/>
              <a:t> </a:t>
            </a:r>
            <a:r>
              <a:rPr lang="id-ID" b="1" u="sng" dirty="0" err="1" smtClean="0"/>
              <a:t>strategies</a:t>
            </a:r>
            <a:endParaRPr lang="id-ID" b="1" u="sng" dirty="0"/>
          </a:p>
        </p:txBody>
      </p:sp>
      <p:sp>
        <p:nvSpPr>
          <p:cNvPr id="8" name="Tampungan Nomor Slide 2"/>
          <p:cNvSpPr txBox="1">
            <a:spLocks/>
          </p:cNvSpPr>
          <p:nvPr/>
        </p:nvSpPr>
        <p:spPr>
          <a:xfrm>
            <a:off x="8609537" y="4685532"/>
            <a:ext cx="428576" cy="252853"/>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smtClean="0">
                <a:latin typeface="Times" charset="0"/>
                <a:ea typeface="Times" charset="0"/>
                <a:cs typeface="Times" charset="0"/>
              </a:rPr>
              <a:t>18</a:t>
            </a:r>
            <a:endParaRPr lang="zh-CN" altLang="en-US" b="1" dirty="0">
              <a:latin typeface="Times" charset="0"/>
              <a:ea typeface="Times" charset="0"/>
              <a:cs typeface="Times" charset="0"/>
            </a:endParaRPr>
          </a:p>
        </p:txBody>
      </p:sp>
    </p:spTree>
    <p:extLst>
      <p:ext uri="{BB962C8B-B14F-4D97-AF65-F5344CB8AC3E}">
        <p14:creationId xmlns:p14="http://schemas.microsoft.com/office/powerpoint/2010/main" val="209398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otak Teks 4"/>
          <p:cNvSpPr txBox="1"/>
          <p:nvPr/>
        </p:nvSpPr>
        <p:spPr>
          <a:xfrm>
            <a:off x="6333366" y="1399694"/>
            <a:ext cx="2251833"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mj-lt"/>
              <a:buAutoNum type="arabicParenR"/>
            </a:pPr>
            <a:r>
              <a:rPr lang="en-US" dirty="0" smtClean="0">
                <a:ln w="0"/>
                <a:effectLst>
                  <a:outerShdw blurRad="38100" dist="19050" dir="2700000" algn="tl" rotWithShape="0">
                    <a:schemeClr val="dk1">
                      <a:alpha val="40000"/>
                    </a:schemeClr>
                  </a:outerShdw>
                </a:effectLst>
              </a:rPr>
              <a:t>Evaluating</a:t>
            </a:r>
          </a:p>
          <a:p>
            <a:pPr marL="342900" indent="-342900">
              <a:buFont typeface="+mj-lt"/>
              <a:buAutoNum type="arabicParenR"/>
            </a:pPr>
            <a:r>
              <a:rPr lang="en-US" dirty="0" smtClean="0">
                <a:ln w="0"/>
                <a:effectLst>
                  <a:outerShdw blurRad="38100" dist="19050" dir="2700000" algn="tl" rotWithShape="0">
                    <a:schemeClr val="dk1">
                      <a:alpha val="40000"/>
                    </a:schemeClr>
                  </a:outerShdw>
                </a:effectLst>
              </a:rPr>
              <a:t>Finding resources </a:t>
            </a:r>
            <a:endParaRPr lang="en-US" dirty="0" smtClean="0">
              <a:ln w="0"/>
              <a:effectLst>
                <a:outerShdw blurRad="38100" dist="19050" dir="2700000" algn="tl" rotWithShape="0">
                  <a:schemeClr val="dk1">
                    <a:alpha val="40000"/>
                  </a:schemeClr>
                </a:outerShdw>
              </a:effectLst>
            </a:endParaRPr>
          </a:p>
          <a:p>
            <a:pPr marL="342900" indent="-342900">
              <a:buFont typeface="+mj-lt"/>
              <a:buAutoNum type="arabicParenR"/>
            </a:pPr>
            <a:r>
              <a:rPr lang="en-US" dirty="0" smtClean="0">
                <a:ln w="0"/>
                <a:effectLst>
                  <a:outerShdw blurRad="38100" dist="19050" dir="2700000" algn="tl" rotWithShape="0">
                    <a:schemeClr val="dk1">
                      <a:alpha val="40000"/>
                    </a:schemeClr>
                  </a:outerShdw>
                </a:effectLst>
              </a:rPr>
              <a:t>Planning</a:t>
            </a:r>
            <a:endParaRPr lang="en-US" dirty="0" smtClean="0">
              <a:ln w="0"/>
              <a:effectLst>
                <a:outerShdw blurRad="38100" dist="19050" dir="2700000" algn="tl" rotWithShape="0">
                  <a:schemeClr val="dk1">
                    <a:alpha val="40000"/>
                  </a:schemeClr>
                </a:outerShdw>
              </a:effectLst>
            </a:endParaRPr>
          </a:p>
          <a:p>
            <a:pPr marL="342900" indent="-342900">
              <a:buFont typeface="+mj-lt"/>
              <a:buAutoNum type="arabicParenR"/>
            </a:pPr>
            <a:r>
              <a:rPr lang="en-US" dirty="0" smtClean="0">
                <a:ln w="0"/>
                <a:effectLst>
                  <a:outerShdw blurRad="38100" dist="19050" dir="2700000" algn="tl" rotWithShape="0">
                    <a:schemeClr val="dk1">
                      <a:alpha val="40000"/>
                    </a:schemeClr>
                  </a:outerShdw>
                </a:effectLst>
              </a:rPr>
              <a:t>Revising</a:t>
            </a:r>
          </a:p>
          <a:p>
            <a:pPr marL="342900" indent="-342900">
              <a:buFont typeface="+mj-lt"/>
              <a:buAutoNum type="arabicParenR"/>
            </a:pPr>
            <a:r>
              <a:rPr lang="en-US" dirty="0" smtClean="0">
                <a:ln w="0"/>
                <a:effectLst>
                  <a:outerShdw blurRad="38100" dist="19050" dir="2700000" algn="tl" rotWithShape="0">
                    <a:schemeClr val="dk1">
                      <a:alpha val="40000"/>
                    </a:schemeClr>
                  </a:outerShdw>
                </a:effectLst>
              </a:rPr>
              <a:t>Translating </a:t>
            </a:r>
          </a:p>
          <a:p>
            <a:pPr marL="342900" indent="-342900">
              <a:buFont typeface="+mj-lt"/>
              <a:buAutoNum type="arabicParenR"/>
            </a:pPr>
            <a:r>
              <a:rPr lang="en-US" dirty="0" smtClean="0">
                <a:ln w="0"/>
                <a:effectLst>
                  <a:outerShdw blurRad="38100" dist="19050" dir="2700000" algn="tl" rotWithShape="0">
                    <a:schemeClr val="dk1">
                      <a:alpha val="40000"/>
                    </a:schemeClr>
                  </a:outerShdw>
                </a:effectLst>
              </a:rPr>
              <a:t>Reading widely </a:t>
            </a:r>
          </a:p>
          <a:p>
            <a:pPr marL="342900" indent="-342900">
              <a:buFont typeface="+mj-lt"/>
              <a:buAutoNum type="arabicParenR"/>
            </a:pPr>
            <a:r>
              <a:rPr lang="en-US" dirty="0" smtClean="0">
                <a:ln w="0"/>
                <a:effectLst>
                  <a:outerShdw blurRad="38100" dist="19050" dir="2700000" algn="tl" rotWithShape="0">
                    <a:schemeClr val="dk1">
                      <a:alpha val="40000"/>
                    </a:schemeClr>
                  </a:outerShdw>
                </a:effectLst>
              </a:rPr>
              <a:t>Making </a:t>
            </a:r>
            <a:r>
              <a:rPr lang="en-US" dirty="0" smtClean="0">
                <a:ln w="0"/>
                <a:effectLst>
                  <a:outerShdw blurRad="38100" dist="19050" dir="2700000" algn="tl" rotWithShape="0">
                    <a:schemeClr val="dk1">
                      <a:alpha val="40000"/>
                    </a:schemeClr>
                  </a:outerShdw>
                </a:effectLst>
              </a:rPr>
              <a:t>notes</a:t>
            </a:r>
            <a:endParaRPr lang="en-US" dirty="0" smtClean="0">
              <a:ln w="0"/>
              <a:effectLst>
                <a:outerShdw blurRad="38100" dist="19050" dir="2700000" algn="tl" rotWithShape="0">
                  <a:schemeClr val="dk1">
                    <a:alpha val="40000"/>
                  </a:schemeClr>
                </a:outerShdw>
              </a:effectLst>
            </a:endParaRPr>
          </a:p>
          <a:p>
            <a:pPr marL="342900" indent="-342900">
              <a:buFont typeface="+mj-lt"/>
              <a:buAutoNum type="arabicParenR"/>
            </a:pPr>
            <a:r>
              <a:rPr lang="en-US" dirty="0" smtClean="0">
                <a:ln w="0"/>
                <a:effectLst>
                  <a:outerShdw blurRad="38100" dist="19050" dir="2700000" algn="tl" rotWithShape="0">
                    <a:schemeClr val="dk1">
                      <a:alpha val="40000"/>
                    </a:schemeClr>
                  </a:outerShdw>
                </a:effectLst>
              </a:rPr>
              <a:t>Finishing </a:t>
            </a:r>
          </a:p>
          <a:p>
            <a:pPr marL="342900" indent="-342900">
              <a:buFont typeface="+mj-lt"/>
              <a:buAutoNum type="arabicParenR"/>
            </a:pPr>
            <a:r>
              <a:rPr lang="en-US" dirty="0" smtClean="0">
                <a:ln w="0"/>
                <a:effectLst>
                  <a:outerShdw blurRad="38100" dist="19050" dir="2700000" algn="tl" rotWithShape="0">
                    <a:schemeClr val="dk1">
                      <a:alpha val="40000"/>
                    </a:schemeClr>
                  </a:outerShdw>
                </a:effectLst>
              </a:rPr>
              <a:t>Writing </a:t>
            </a:r>
            <a:r>
              <a:rPr lang="en-US" dirty="0" smtClean="0">
                <a:ln w="0"/>
                <a:effectLst>
                  <a:outerShdw blurRad="38100" dist="19050" dir="2700000" algn="tl" rotWithShape="0">
                    <a:schemeClr val="dk1">
                      <a:alpha val="40000"/>
                    </a:schemeClr>
                  </a:outerShdw>
                </a:effectLst>
              </a:rPr>
              <a:t>tools</a:t>
            </a:r>
          </a:p>
          <a:p>
            <a:pPr marL="342900" indent="-342900">
              <a:buFont typeface="+mj-lt"/>
              <a:buAutoNum type="arabicParenR"/>
            </a:pPr>
            <a:r>
              <a:rPr lang="en-US" dirty="0" smtClean="0">
                <a:ln w="0"/>
                <a:effectLst>
                  <a:outerShdw blurRad="38100" dist="19050" dir="2700000" algn="tl" rotWithShape="0">
                    <a:schemeClr val="dk1">
                      <a:alpha val="40000"/>
                    </a:schemeClr>
                  </a:outerShdw>
                </a:effectLst>
              </a:rPr>
              <a:t>Improving clarity</a:t>
            </a:r>
            <a:endParaRPr lang="en-US" dirty="0" smtClean="0">
              <a:ln w="0"/>
              <a:effectLst>
                <a:outerShdw blurRad="38100" dist="19050" dir="2700000" algn="tl" rotWithShape="0">
                  <a:schemeClr val="dk1">
                    <a:alpha val="40000"/>
                  </a:schemeClr>
                </a:outerShdw>
              </a:effectLst>
            </a:endParaRPr>
          </a:p>
        </p:txBody>
      </p:sp>
      <p:sp>
        <p:nvSpPr>
          <p:cNvPr id="8" name="Kotak Teks 7"/>
          <p:cNvSpPr txBox="1"/>
          <p:nvPr/>
        </p:nvSpPr>
        <p:spPr>
          <a:xfrm>
            <a:off x="287067" y="708590"/>
            <a:ext cx="5201167" cy="369332"/>
          </a:xfrm>
          <a:prstGeom prst="rect">
            <a:avLst/>
          </a:prstGeom>
          <a:noFill/>
        </p:spPr>
        <p:txBody>
          <a:bodyPr wrap="none" rtlCol="0">
            <a:spAutoFit/>
          </a:bodyPr>
          <a:lstStyle/>
          <a:p>
            <a:pPr algn="ctr"/>
            <a:r>
              <a:rPr lang="en-US" b="1" u="sng"/>
              <a:t>The most occurrence of academic writing </a:t>
            </a:r>
            <a:r>
              <a:rPr lang="en-US" b="1" u="sng" smtClean="0"/>
              <a:t>strategies</a:t>
            </a:r>
            <a:endParaRPr lang="en-US" b="1" u="sng"/>
          </a:p>
        </p:txBody>
      </p:sp>
      <p:sp>
        <p:nvSpPr>
          <p:cNvPr id="9" name="Tampungan Nomor Slide 2"/>
          <p:cNvSpPr txBox="1">
            <a:spLocks/>
          </p:cNvSpPr>
          <p:nvPr/>
        </p:nvSpPr>
        <p:spPr>
          <a:xfrm>
            <a:off x="8585199" y="4707828"/>
            <a:ext cx="428576" cy="252853"/>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smtClean="0">
                <a:latin typeface="Times" charset="0"/>
                <a:ea typeface="Times" charset="0"/>
                <a:cs typeface="Times" charset="0"/>
              </a:rPr>
              <a:t>19</a:t>
            </a:r>
            <a:endParaRPr lang="zh-CN" altLang="en-US" b="1" dirty="0">
              <a:latin typeface="Times" charset="0"/>
              <a:ea typeface="Times" charset="0"/>
              <a:cs typeface="Times" charset="0"/>
            </a:endParaRPr>
          </a:p>
        </p:txBody>
      </p:sp>
      <p:pic>
        <p:nvPicPr>
          <p:cNvPr id="2" name="Gambar 1"/>
          <p:cNvPicPr>
            <a:picLocks noChangeAspect="1"/>
          </p:cNvPicPr>
          <p:nvPr/>
        </p:nvPicPr>
        <p:blipFill>
          <a:blip r:embed="rId2"/>
          <a:stretch>
            <a:fillRect/>
          </a:stretch>
        </p:blipFill>
        <p:spPr>
          <a:xfrm>
            <a:off x="287066" y="1250950"/>
            <a:ext cx="5785121" cy="3467876"/>
          </a:xfrm>
          <a:prstGeom prst="rect">
            <a:avLst/>
          </a:prstGeom>
        </p:spPr>
      </p:pic>
    </p:spTree>
    <p:extLst>
      <p:ext uri="{BB962C8B-B14F-4D97-AF65-F5344CB8AC3E}">
        <p14:creationId xmlns:p14="http://schemas.microsoft.com/office/powerpoint/2010/main" val="118054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p:nvPr>
            <p:custDataLst>
              <p:tags r:id="rId1"/>
            </p:custDataLst>
          </p:nvPr>
        </p:nvSpPr>
        <p:spPr>
          <a:xfrm>
            <a:off x="546833" y="694195"/>
            <a:ext cx="8167198" cy="38802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Font typeface="Arial" panose="020B0604020202020204" pitchFamily="34" charset="0"/>
              <a:buNone/>
            </a:pPr>
            <a:r>
              <a:rPr lang="en-US" sz="2000" b="1" dirty="0" smtClean="0"/>
              <a:t>1</a:t>
            </a:r>
            <a:r>
              <a:rPr lang="en-US" sz="1800" b="1" dirty="0" smtClean="0"/>
              <a:t>.</a:t>
            </a:r>
            <a:r>
              <a:rPr lang="en-US" sz="1800" dirty="0" smtClean="0"/>
              <a:t> </a:t>
            </a:r>
            <a:r>
              <a:rPr lang="en-US" sz="1800" b="1" dirty="0" smtClean="0"/>
              <a:t>Introduction </a:t>
            </a:r>
          </a:p>
          <a:p>
            <a:pPr marL="457200" lvl="1" indent="0">
              <a:lnSpc>
                <a:spcPct val="70000"/>
              </a:lnSpc>
              <a:buFont typeface="Arial" panose="020B0604020202020204" pitchFamily="34" charset="0"/>
              <a:buNone/>
            </a:pPr>
            <a:r>
              <a:rPr lang="en-US" sz="1800" dirty="0" smtClean="0"/>
              <a:t>	1.1 Aim and research questions</a:t>
            </a:r>
          </a:p>
          <a:p>
            <a:pPr marL="0" indent="0">
              <a:lnSpc>
                <a:spcPct val="70000"/>
              </a:lnSpc>
              <a:buFont typeface="Arial" panose="020B0604020202020204" pitchFamily="34" charset="0"/>
              <a:buNone/>
            </a:pPr>
            <a:r>
              <a:rPr lang="en-US" sz="1800" b="1" dirty="0" smtClean="0"/>
              <a:t>2. Literature review </a:t>
            </a:r>
          </a:p>
          <a:p>
            <a:pPr marL="457200" lvl="1" indent="0">
              <a:lnSpc>
                <a:spcPct val="70000"/>
              </a:lnSpc>
              <a:buFont typeface="Arial" panose="020B0604020202020204" pitchFamily="34" charset="0"/>
              <a:buNone/>
            </a:pPr>
            <a:r>
              <a:rPr lang="en-US" sz="1800" dirty="0" smtClean="0"/>
              <a:t>	2.1 The process of academic writing</a:t>
            </a:r>
          </a:p>
          <a:p>
            <a:pPr marL="457200" lvl="1" indent="0">
              <a:lnSpc>
                <a:spcPct val="70000"/>
              </a:lnSpc>
              <a:buNone/>
            </a:pPr>
            <a:r>
              <a:rPr lang="en-US" sz="1800" dirty="0"/>
              <a:t>	</a:t>
            </a:r>
            <a:r>
              <a:rPr lang="en-US" sz="1800" dirty="0" smtClean="0"/>
              <a:t>2.2 </a:t>
            </a:r>
            <a:r>
              <a:rPr lang="en-US" sz="1800" dirty="0"/>
              <a:t>Academic writing strategies</a:t>
            </a:r>
            <a:endParaRPr lang="en-US" sz="1800" dirty="0" smtClean="0"/>
          </a:p>
          <a:p>
            <a:pPr marL="457200" lvl="1" indent="0">
              <a:lnSpc>
                <a:spcPct val="70000"/>
              </a:lnSpc>
              <a:buNone/>
            </a:pPr>
            <a:r>
              <a:rPr lang="en-US" sz="1800" dirty="0" smtClean="0"/>
              <a:t>	       2.2.1 Definition of academic </a:t>
            </a:r>
            <a:r>
              <a:rPr lang="en-US" sz="1800" dirty="0"/>
              <a:t>writing </a:t>
            </a:r>
            <a:r>
              <a:rPr lang="en-US" sz="1800" dirty="0" smtClean="0"/>
              <a:t>strategies</a:t>
            </a:r>
          </a:p>
          <a:p>
            <a:pPr marL="457200" lvl="1" indent="0">
              <a:lnSpc>
                <a:spcPct val="70000"/>
              </a:lnSpc>
              <a:buNone/>
            </a:pPr>
            <a:r>
              <a:rPr lang="en-US" sz="1800" dirty="0" smtClean="0"/>
              <a:t>	       2.2.2 </a:t>
            </a:r>
            <a:r>
              <a:rPr lang="en-US" sz="1800" dirty="0"/>
              <a:t>Academic writing strategies in the literature</a:t>
            </a:r>
            <a:endParaRPr lang="en-US" sz="1800" dirty="0" smtClean="0"/>
          </a:p>
          <a:p>
            <a:pPr marL="457200" lvl="1" indent="0">
              <a:lnSpc>
                <a:spcPct val="70000"/>
              </a:lnSpc>
              <a:buFont typeface="Arial" panose="020B0604020202020204" pitchFamily="34" charset="0"/>
              <a:buNone/>
            </a:pPr>
            <a:r>
              <a:rPr lang="en-US" sz="1800" dirty="0"/>
              <a:t>	</a:t>
            </a:r>
            <a:r>
              <a:rPr lang="en-US" sz="1800" dirty="0" smtClean="0"/>
              <a:t>       2.2.3 A taxonomy of L2 English writing strategies</a:t>
            </a:r>
          </a:p>
          <a:p>
            <a:pPr marL="0" indent="0">
              <a:lnSpc>
                <a:spcPct val="70000"/>
              </a:lnSpc>
              <a:buFont typeface="Arial" panose="020B0604020202020204" pitchFamily="34" charset="0"/>
              <a:buNone/>
            </a:pPr>
            <a:r>
              <a:rPr lang="en-US" sz="1800" b="1" dirty="0" smtClean="0"/>
              <a:t>3. Research method</a:t>
            </a:r>
          </a:p>
          <a:p>
            <a:pPr marL="0" indent="0">
              <a:lnSpc>
                <a:spcPct val="70000"/>
              </a:lnSpc>
              <a:buFont typeface="Arial" panose="020B0604020202020204" pitchFamily="34" charset="0"/>
              <a:buNone/>
            </a:pPr>
            <a:r>
              <a:rPr lang="en-US" sz="1800" b="1" dirty="0" smtClean="0"/>
              <a:t>	</a:t>
            </a:r>
            <a:r>
              <a:rPr lang="en-US" sz="1800" dirty="0" smtClean="0"/>
              <a:t>3.1 Participants</a:t>
            </a:r>
          </a:p>
          <a:p>
            <a:pPr marL="0" indent="0">
              <a:lnSpc>
                <a:spcPct val="70000"/>
              </a:lnSpc>
              <a:buFont typeface="Arial" panose="020B0604020202020204" pitchFamily="34" charset="0"/>
              <a:buNone/>
            </a:pPr>
            <a:r>
              <a:rPr lang="en-US" sz="1800" b="1" dirty="0" smtClean="0"/>
              <a:t>	</a:t>
            </a:r>
            <a:r>
              <a:rPr lang="en-US" sz="1800" dirty="0" smtClean="0"/>
              <a:t>3.2 Research instrument </a:t>
            </a:r>
          </a:p>
          <a:p>
            <a:pPr marL="0" indent="0">
              <a:lnSpc>
                <a:spcPct val="70000"/>
              </a:lnSpc>
              <a:buFont typeface="Arial" panose="020B0604020202020204" pitchFamily="34" charset="0"/>
              <a:buNone/>
            </a:pPr>
            <a:r>
              <a:rPr lang="en-US" sz="1800" dirty="0" smtClean="0"/>
              <a:t>	3.3 D</a:t>
            </a:r>
            <a:r>
              <a:rPr lang="en-US" sz="1800" dirty="0" smtClean="0">
                <a:sym typeface="+mn-ea"/>
              </a:rPr>
              <a:t>ata collection and </a:t>
            </a:r>
            <a:r>
              <a:rPr lang="en-US" sz="1800" dirty="0" smtClean="0"/>
              <a:t>analysis</a:t>
            </a:r>
          </a:p>
          <a:p>
            <a:pPr marL="0" indent="0">
              <a:lnSpc>
                <a:spcPct val="70000"/>
              </a:lnSpc>
              <a:buFont typeface="Arial" panose="020B0604020202020204" pitchFamily="34" charset="0"/>
              <a:buNone/>
            </a:pPr>
            <a:r>
              <a:rPr lang="en-US" sz="1800" b="1" dirty="0" smtClean="0"/>
              <a:t>4. Results and discussion</a:t>
            </a:r>
          </a:p>
          <a:p>
            <a:pPr marL="0" indent="0">
              <a:lnSpc>
                <a:spcPct val="70000"/>
              </a:lnSpc>
              <a:buFont typeface="Arial" panose="020B0604020202020204" pitchFamily="34" charset="0"/>
              <a:buNone/>
            </a:pPr>
            <a:r>
              <a:rPr lang="en-US" sz="1800" b="1" dirty="0" smtClean="0"/>
              <a:t>5. Conclusion</a:t>
            </a:r>
          </a:p>
          <a:p>
            <a:pPr marL="0" indent="0">
              <a:lnSpc>
                <a:spcPct val="70000"/>
              </a:lnSpc>
              <a:buFont typeface="Arial" panose="020B0604020202020204" pitchFamily="34" charset="0"/>
              <a:buNone/>
            </a:pPr>
            <a:r>
              <a:rPr lang="en-US" sz="1800" b="1" dirty="0" smtClean="0"/>
              <a:t>References</a:t>
            </a:r>
          </a:p>
        </p:txBody>
      </p:sp>
      <p:sp>
        <p:nvSpPr>
          <p:cNvPr id="5" name="Title 1"/>
          <p:cNvSpPr txBox="1"/>
          <p:nvPr>
            <p:custDataLst>
              <p:tags r:id="rId2"/>
            </p:custDataLst>
          </p:nvPr>
        </p:nvSpPr>
        <p:spPr>
          <a:xfrm>
            <a:off x="3108032" y="101492"/>
            <a:ext cx="2978727" cy="406038"/>
          </a:xfrm>
          <a:prstGeom prst="rect">
            <a:avLst/>
          </a:prstGeom>
          <a:solidFill>
            <a:srgbClr val="ED7D31"/>
          </a:solidFill>
        </p:spPr>
        <p:style>
          <a:lnRef idx="2">
            <a:schemeClr val="dk1">
              <a:shade val="50000"/>
            </a:schemeClr>
          </a:lnRef>
          <a:fillRef idx="1">
            <a:schemeClr val="dk1"/>
          </a:fillRef>
          <a:effectRef idx="0">
            <a:schemeClr val="dk1"/>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000" b="1" dirty="0" smtClean="0">
                <a:solidFill>
                  <a:schemeClr val="tx1"/>
                </a:solidFill>
              </a:rPr>
              <a:t>Outline</a:t>
            </a:r>
            <a:endParaRPr lang="en-US" sz="3000" b="1" dirty="0">
              <a:solidFill>
                <a:schemeClr val="tx1"/>
              </a:solidFill>
            </a:endParaRPr>
          </a:p>
        </p:txBody>
      </p:sp>
      <p:sp>
        <p:nvSpPr>
          <p:cNvPr id="6" name="Tampungan Nomor Slide 2"/>
          <p:cNvSpPr txBox="1">
            <a:spLocks/>
          </p:cNvSpPr>
          <p:nvPr/>
        </p:nvSpPr>
        <p:spPr>
          <a:xfrm>
            <a:off x="8714031" y="4726817"/>
            <a:ext cx="296383"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a:latin typeface="Times" charset="0"/>
                <a:ea typeface="Times" charset="0"/>
                <a:cs typeface="Times" charset="0"/>
              </a:rPr>
              <a:t>2</a:t>
            </a:r>
            <a:endParaRPr lang="zh-CN" altLang="en-US" b="1" dirty="0">
              <a:latin typeface="Times" charset="0"/>
              <a:ea typeface="Times" charset="0"/>
              <a:cs typeface="Times"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1750874225"/>
              </p:ext>
            </p:extLst>
          </p:nvPr>
        </p:nvGraphicFramePr>
        <p:xfrm>
          <a:off x="238540" y="545908"/>
          <a:ext cx="8746434" cy="4583077"/>
        </p:xfrm>
        <a:graphic>
          <a:graphicData uri="http://schemas.openxmlformats.org/drawingml/2006/table">
            <a:tbl>
              <a:tblPr>
                <a:tableStyleId>{2D5ABB26-0587-4C30-8999-92F81FD0307C}</a:tableStyleId>
              </a:tblPr>
              <a:tblGrid>
                <a:gridCol w="955685"/>
                <a:gridCol w="953934"/>
                <a:gridCol w="955685"/>
                <a:gridCol w="1013444"/>
                <a:gridCol w="1013444"/>
                <a:gridCol w="922428"/>
                <a:gridCol w="1013444"/>
                <a:gridCol w="962685"/>
                <a:gridCol w="955685"/>
              </a:tblGrid>
              <a:tr h="294547">
                <a:tc gridSpan="4">
                  <a:txBody>
                    <a:bodyPr/>
                    <a:lstStyle/>
                    <a:p>
                      <a:pPr marL="0" marR="0" algn="ctr">
                        <a:spcBef>
                          <a:spcPts val="0"/>
                        </a:spcBef>
                        <a:spcAft>
                          <a:spcPts val="0"/>
                        </a:spcAft>
                      </a:pPr>
                      <a:r>
                        <a:rPr lang="en-US" sz="1000" dirty="0" smtClean="0">
                          <a:effectLst/>
                          <a:latin typeface="Calibri" charset="0"/>
                          <a:ea typeface="宋体" charset="-122"/>
                          <a:cs typeface="Times New Roman" charset="0"/>
                        </a:rPr>
                        <a:t>Planning</a:t>
                      </a:r>
                      <a:endParaRPr lang="en-US" sz="1000" dirty="0">
                        <a:effectLst/>
                        <a:latin typeface="Calibri" charset="0"/>
                        <a:ea typeface="宋体" charset="-122"/>
                        <a:cs typeface="Times New Roman" charset="0"/>
                      </a:endParaRPr>
                    </a:p>
                  </a:txBody>
                  <a:tcPr marL="43433" marR="43433" marT="28955" marB="289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just">
                        <a:spcBef>
                          <a:spcPts val="0"/>
                        </a:spcBef>
                        <a:spcAft>
                          <a:spcPts val="0"/>
                        </a:spcAft>
                      </a:pPr>
                      <a:endParaRPr lang="en-US" sz="1000" dirty="0">
                        <a:effectLst/>
                        <a:latin typeface="Calibri" charset="0"/>
                        <a:ea typeface="宋体" charset="-122"/>
                        <a:cs typeface="Times New Roman" charset="0"/>
                      </a:endParaRPr>
                    </a:p>
                  </a:txBody>
                  <a:tcPr marL="43433" marR="43433" marT="28955" marB="289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just">
                        <a:spcBef>
                          <a:spcPts val="0"/>
                        </a:spcBef>
                        <a:spcAft>
                          <a:spcPts val="0"/>
                        </a:spcAft>
                      </a:pPr>
                      <a:endParaRPr lang="en-US" sz="1000" dirty="0">
                        <a:effectLst/>
                        <a:latin typeface="Calibri" charset="0"/>
                        <a:ea typeface="宋体" charset="-122"/>
                        <a:cs typeface="Times New Roman" charset="0"/>
                      </a:endParaRPr>
                    </a:p>
                  </a:txBody>
                  <a:tcPr marL="43433" marR="43433" marT="28955" marB="289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just">
                        <a:spcBef>
                          <a:spcPts val="0"/>
                        </a:spcBef>
                        <a:spcAft>
                          <a:spcPts val="0"/>
                        </a:spcAft>
                      </a:pPr>
                      <a:endParaRPr lang="en-US" sz="1000" dirty="0">
                        <a:effectLst/>
                        <a:latin typeface="Calibri" charset="0"/>
                        <a:ea typeface="宋体" charset="-122"/>
                        <a:cs typeface="Times New Roman" charset="0"/>
                      </a:endParaRPr>
                    </a:p>
                  </a:txBody>
                  <a:tcPr marL="43433" marR="43433" marT="28955" marB="289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spcBef>
                          <a:spcPts val="0"/>
                        </a:spcBef>
                        <a:spcAft>
                          <a:spcPts val="0"/>
                        </a:spcAft>
                      </a:pPr>
                      <a:r>
                        <a:rPr lang="en-US" sz="1000" dirty="0">
                          <a:effectLst/>
                        </a:rPr>
                        <a:t>Drafting</a:t>
                      </a:r>
                      <a:endParaRPr lang="en-US" sz="1000" dirty="0">
                        <a:effectLst/>
                        <a:latin typeface="Calibri" charset="0"/>
                        <a:ea typeface="宋体" charset="-122"/>
                        <a:cs typeface="Times New Roman" charset="0"/>
                      </a:endParaRPr>
                    </a:p>
                  </a:txBody>
                  <a:tcPr marL="43433" marR="43433" marT="28955" marB="289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spcBef>
                          <a:spcPts val="0"/>
                        </a:spcBef>
                        <a:spcAft>
                          <a:spcPts val="0"/>
                        </a:spcAft>
                      </a:pPr>
                      <a:r>
                        <a:rPr lang="en-US" sz="1000" dirty="0">
                          <a:effectLst/>
                        </a:rPr>
                        <a:t>Writing </a:t>
                      </a:r>
                      <a:endParaRPr lang="en-US" sz="1000" dirty="0">
                        <a:effectLst/>
                        <a:latin typeface="Calibri" charset="0"/>
                        <a:ea typeface="宋体" charset="-122"/>
                        <a:cs typeface="Times New Roman" charset="0"/>
                      </a:endParaRPr>
                    </a:p>
                  </a:txBody>
                  <a:tcPr marL="43433" marR="43433" marT="28955" marB="289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US" sz="1000" dirty="0" smtClean="0">
                          <a:effectLst/>
                          <a:latin typeface="Calibri" charset="0"/>
                          <a:ea typeface="宋体" charset="-122"/>
                          <a:cs typeface="Times New Roman" charset="0"/>
                        </a:rPr>
                        <a:t>Evaluating </a:t>
                      </a:r>
                      <a:endParaRPr lang="en-US" sz="1000" dirty="0">
                        <a:effectLst/>
                        <a:latin typeface="Calibri" charset="0"/>
                        <a:ea typeface="宋体" charset="-122"/>
                        <a:cs typeface="Times New Roman" charset="0"/>
                      </a:endParaRPr>
                    </a:p>
                  </a:txBody>
                  <a:tcPr marL="43433" marR="43433" marT="28955" marB="289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just">
                        <a:spcBef>
                          <a:spcPts val="0"/>
                        </a:spcBef>
                        <a:spcAft>
                          <a:spcPts val="0"/>
                        </a:spcAft>
                      </a:pPr>
                      <a:endParaRPr lang="en-US" sz="1000" dirty="0">
                        <a:effectLst/>
                        <a:latin typeface="Calibri" charset="0"/>
                        <a:ea typeface="宋体" charset="-122"/>
                        <a:cs typeface="Times New Roman" charset="0"/>
                      </a:endParaRPr>
                    </a:p>
                  </a:txBody>
                  <a:tcPr marL="43433" marR="43433" marT="28955" marB="289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spcBef>
                          <a:spcPts val="0"/>
                        </a:spcBef>
                        <a:spcAft>
                          <a:spcPts val="0"/>
                        </a:spcAft>
                      </a:pPr>
                      <a:r>
                        <a:rPr lang="en-US" sz="1000" dirty="0">
                          <a:effectLst/>
                        </a:rPr>
                        <a:t>Finishing </a:t>
                      </a:r>
                      <a:endParaRPr lang="en-US" sz="1000" dirty="0">
                        <a:effectLst/>
                        <a:latin typeface="Calibri" charset="0"/>
                        <a:ea typeface="宋体" charset="-122"/>
                        <a:cs typeface="Times New Roman" charset="0"/>
                      </a:endParaRPr>
                    </a:p>
                  </a:txBody>
                  <a:tcPr marL="43433" marR="43433" marT="28955" marB="289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547">
                <a:tc>
                  <a:txBody>
                    <a:bodyPr/>
                    <a:lstStyle/>
                    <a:p>
                      <a:pPr marL="0" marR="0" algn="just">
                        <a:spcBef>
                          <a:spcPts val="0"/>
                        </a:spcBef>
                        <a:spcAft>
                          <a:spcPts val="0"/>
                        </a:spcAft>
                      </a:pPr>
                      <a:r>
                        <a:rPr lang="en-US" sz="1000" dirty="0">
                          <a:effectLst/>
                        </a:rPr>
                        <a:t>Receiving topics</a:t>
                      </a:r>
                      <a:endParaRPr lang="en-US" sz="1000" dirty="0">
                        <a:effectLst/>
                        <a:latin typeface="Calibri" charset="0"/>
                        <a:ea typeface="宋体" charset="-122"/>
                        <a:cs typeface="Times New Roman" charset="0"/>
                      </a:endParaRPr>
                    </a:p>
                  </a:txBody>
                  <a:tcPr marL="43433" marR="43433" marT="28955" marB="289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dirty="0">
                          <a:effectLst/>
                        </a:rPr>
                        <a:t>Searching for literature </a:t>
                      </a:r>
                      <a:endParaRPr lang="en-US" sz="1000" dirty="0">
                        <a:effectLst/>
                        <a:latin typeface="Calibri" charset="0"/>
                        <a:ea typeface="宋体" charset="-122"/>
                        <a:cs typeface="Times New Roman" charset="0"/>
                      </a:endParaRPr>
                    </a:p>
                  </a:txBody>
                  <a:tcPr marL="43433" marR="43433" marT="28955" marB="289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dirty="0">
                          <a:effectLst/>
                        </a:rPr>
                        <a:t>Reading widely </a:t>
                      </a:r>
                      <a:endParaRPr lang="en-US" sz="1000" dirty="0">
                        <a:effectLst/>
                        <a:latin typeface="Calibri" charset="0"/>
                        <a:ea typeface="宋体" charset="-122"/>
                        <a:cs typeface="Times New Roman" charset="0"/>
                      </a:endParaRPr>
                    </a:p>
                  </a:txBody>
                  <a:tcPr marL="43433" marR="43433" marT="28955" marB="289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dirty="0" smtClean="0">
                          <a:effectLst/>
                        </a:rPr>
                        <a:t>Generating ideas </a:t>
                      </a:r>
                      <a:endParaRPr lang="en-US" sz="1000" dirty="0">
                        <a:effectLst/>
                        <a:latin typeface="Calibri" charset="0"/>
                        <a:ea typeface="宋体" charset="-122"/>
                        <a:cs typeface="Times New Roman" charset="0"/>
                      </a:endParaRPr>
                    </a:p>
                  </a:txBody>
                  <a:tcPr marL="43433" marR="43433" marT="28955" marB="289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just">
                        <a:spcBef>
                          <a:spcPts val="0"/>
                        </a:spcBef>
                        <a:spcAft>
                          <a:spcPts val="0"/>
                        </a:spcAft>
                      </a:pPr>
                      <a:endParaRPr lang="en-US" sz="1000" dirty="0">
                        <a:effectLst/>
                        <a:latin typeface="Calibri" charset="0"/>
                        <a:ea typeface="宋体" charset="-122"/>
                        <a:cs typeface="Times New Roman" charset="0"/>
                      </a:endParaRPr>
                    </a:p>
                  </a:txBody>
                  <a:tcPr marL="43433" marR="43433" marT="28955" marB="289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just">
                        <a:spcBef>
                          <a:spcPts val="0"/>
                        </a:spcBef>
                        <a:spcAft>
                          <a:spcPts val="0"/>
                        </a:spcAft>
                      </a:pPr>
                      <a:endParaRPr lang="en-US" sz="1000" dirty="0">
                        <a:effectLst/>
                        <a:latin typeface="Calibri" charset="0"/>
                        <a:ea typeface="宋体" charset="-122"/>
                        <a:cs typeface="Times New Roman" charset="0"/>
                      </a:endParaRPr>
                    </a:p>
                  </a:txBody>
                  <a:tcPr marL="43433" marR="43433" marT="28955" marB="289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dirty="0">
                          <a:effectLst/>
                        </a:rPr>
                        <a:t>Editing </a:t>
                      </a:r>
                      <a:endParaRPr lang="en-US" sz="1000" dirty="0">
                        <a:effectLst/>
                        <a:latin typeface="Calibri" charset="0"/>
                        <a:ea typeface="宋体" charset="-122"/>
                        <a:cs typeface="Times New Roman" charset="0"/>
                      </a:endParaRPr>
                    </a:p>
                  </a:txBody>
                  <a:tcPr marL="43433" marR="43433" marT="28955" marB="289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dirty="0" smtClean="0">
                          <a:effectLst/>
                        </a:rPr>
                        <a:t>Revising</a:t>
                      </a:r>
                      <a:endParaRPr lang="en-US" sz="1000" dirty="0">
                        <a:effectLst/>
                        <a:latin typeface="Calibri" charset="0"/>
                        <a:ea typeface="宋体" charset="-122"/>
                        <a:cs typeface="Times New Roman" charset="0"/>
                      </a:endParaRPr>
                    </a:p>
                  </a:txBody>
                  <a:tcPr marL="43433" marR="43433" marT="28955" marB="289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just">
                        <a:spcBef>
                          <a:spcPts val="0"/>
                        </a:spcBef>
                        <a:spcAft>
                          <a:spcPts val="0"/>
                        </a:spcAft>
                      </a:pPr>
                      <a:endParaRPr lang="en-US" sz="1000" dirty="0">
                        <a:effectLst/>
                        <a:latin typeface="Calibri" charset="0"/>
                        <a:ea typeface="宋体" charset="-122"/>
                        <a:cs typeface="Times New Roman" charset="0"/>
                      </a:endParaRPr>
                    </a:p>
                  </a:txBody>
                  <a:tcPr marL="43433" marR="43433" marT="28955" marB="289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6874">
                <a:tc rowSpan="2">
                  <a:txBody>
                    <a:bodyPr/>
                    <a:lstStyle/>
                    <a:p>
                      <a:pPr marL="0" marR="0" algn="just">
                        <a:spcBef>
                          <a:spcPts val="0"/>
                        </a:spcBef>
                        <a:spcAft>
                          <a:spcPts val="0"/>
                        </a:spcAft>
                      </a:pPr>
                      <a:r>
                        <a:rPr lang="en-US" sz="1000" dirty="0">
                          <a:effectLst/>
                        </a:rPr>
                        <a:t>Consultation with the teacher/ peers, borrowing other students’ assignments to see the writing format</a:t>
                      </a:r>
                    </a:p>
                    <a:p>
                      <a:pPr marL="0" marR="0" algn="just">
                        <a:spcBef>
                          <a:spcPts val="0"/>
                        </a:spcBef>
                        <a:spcAft>
                          <a:spcPts val="0"/>
                        </a:spcAft>
                      </a:pPr>
                      <a:r>
                        <a:rPr lang="en-US" sz="1000" dirty="0">
                          <a:effectLst/>
                        </a:rPr>
                        <a:t> </a:t>
                      </a:r>
                      <a:endParaRPr lang="en-US" sz="1000" dirty="0">
                        <a:effectLst/>
                        <a:latin typeface="Calibri" charset="0"/>
                        <a:ea typeface="宋体" charset="-122"/>
                        <a:cs typeface="Times New Roman" charset="0"/>
                      </a:endParaRPr>
                    </a:p>
                  </a:txBody>
                  <a:tcPr marL="43433" marR="43433" marT="28955" marB="289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just">
                        <a:spcBef>
                          <a:spcPts val="0"/>
                        </a:spcBef>
                        <a:spcAft>
                          <a:spcPts val="0"/>
                        </a:spcAft>
                      </a:pPr>
                      <a:r>
                        <a:rPr lang="en-US" sz="1000">
                          <a:effectLst/>
                        </a:rPr>
                        <a:t>E-journal, E-books, Digital library, Website, news, Google scholar, Science direct, Wikipedia, social media (e.g., Twitter &amp; Youtube)</a:t>
                      </a:r>
                      <a:endParaRPr lang="en-US" sz="1000">
                        <a:effectLst/>
                        <a:latin typeface="Calibri" charset="0"/>
                        <a:ea typeface="宋体" charset="-122"/>
                        <a:cs typeface="Times New Roman" charset="0"/>
                      </a:endParaRPr>
                    </a:p>
                  </a:txBody>
                  <a:tcPr marL="43433" marR="43433" marT="28955" marB="289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just">
                        <a:spcBef>
                          <a:spcPts val="0"/>
                        </a:spcBef>
                        <a:spcAft>
                          <a:spcPts val="0"/>
                        </a:spcAft>
                      </a:pPr>
                      <a:r>
                        <a:rPr lang="en-US" sz="1000" dirty="0">
                          <a:effectLst/>
                        </a:rPr>
                        <a:t>mark important parts, make short summary from literature ,</a:t>
                      </a:r>
                    </a:p>
                    <a:p>
                      <a:pPr marL="0" marR="0" algn="just">
                        <a:spcBef>
                          <a:spcPts val="0"/>
                        </a:spcBef>
                        <a:spcAft>
                          <a:spcPts val="0"/>
                        </a:spcAft>
                      </a:pPr>
                      <a:r>
                        <a:rPr lang="en-US" sz="1000" dirty="0">
                          <a:effectLst/>
                        </a:rPr>
                        <a:t> </a:t>
                      </a:r>
                    </a:p>
                    <a:p>
                      <a:pPr marL="0" marR="0" algn="just">
                        <a:spcBef>
                          <a:spcPts val="0"/>
                        </a:spcBef>
                        <a:spcAft>
                          <a:spcPts val="0"/>
                        </a:spcAft>
                      </a:pPr>
                      <a:r>
                        <a:rPr lang="en-US" sz="1000" dirty="0">
                          <a:effectLst/>
                        </a:rPr>
                        <a:t> </a:t>
                      </a:r>
                      <a:endParaRPr lang="en-US" sz="1000" dirty="0">
                        <a:effectLst/>
                        <a:latin typeface="Calibri" charset="0"/>
                        <a:ea typeface="宋体" charset="-122"/>
                        <a:cs typeface="Times New Roman" charset="0"/>
                      </a:endParaRPr>
                    </a:p>
                  </a:txBody>
                  <a:tcPr marL="43433" marR="43433" marT="28955" marB="289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just">
                        <a:spcBef>
                          <a:spcPts val="0"/>
                        </a:spcBef>
                        <a:spcAft>
                          <a:spcPts val="0"/>
                        </a:spcAft>
                      </a:pPr>
                      <a:r>
                        <a:rPr lang="en-US" sz="1000" dirty="0">
                          <a:effectLst/>
                        </a:rPr>
                        <a:t>brainstorming mind mapping</a:t>
                      </a:r>
                    </a:p>
                    <a:p>
                      <a:pPr marL="0" marR="0" algn="just">
                        <a:spcBef>
                          <a:spcPts val="0"/>
                        </a:spcBef>
                        <a:spcAft>
                          <a:spcPts val="0"/>
                        </a:spcAft>
                      </a:pPr>
                      <a:r>
                        <a:rPr lang="en-US" sz="1000" dirty="0">
                          <a:effectLst/>
                        </a:rPr>
                        <a:t> </a:t>
                      </a:r>
                      <a:endParaRPr lang="en-US" sz="1000" dirty="0">
                        <a:effectLst/>
                        <a:latin typeface="Calibri" charset="0"/>
                        <a:ea typeface="宋体" charset="-122"/>
                        <a:cs typeface="Times New Roman" charset="0"/>
                      </a:endParaRPr>
                    </a:p>
                  </a:txBody>
                  <a:tcPr marL="43433" marR="43433" marT="28955" marB="289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just">
                        <a:spcBef>
                          <a:spcPts val="0"/>
                        </a:spcBef>
                        <a:spcAft>
                          <a:spcPts val="0"/>
                        </a:spcAft>
                      </a:pPr>
                      <a:r>
                        <a:rPr lang="en-US" sz="1000" dirty="0">
                          <a:effectLst/>
                        </a:rPr>
                        <a:t>layout, make some notes,  synthesizing what has been read, writing convention</a:t>
                      </a:r>
                    </a:p>
                    <a:p>
                      <a:pPr marL="0" marR="0" algn="just">
                        <a:spcBef>
                          <a:spcPts val="0"/>
                        </a:spcBef>
                        <a:spcAft>
                          <a:spcPts val="0"/>
                        </a:spcAft>
                      </a:pPr>
                      <a:r>
                        <a:rPr lang="en-US" sz="1000" dirty="0">
                          <a:effectLst/>
                        </a:rPr>
                        <a:t> </a:t>
                      </a:r>
                      <a:endParaRPr lang="en-US" sz="1000" dirty="0">
                        <a:effectLst/>
                        <a:latin typeface="Calibri" charset="0"/>
                        <a:ea typeface="宋体" charset="-122"/>
                        <a:cs typeface="Times New Roman" charset="0"/>
                      </a:endParaRPr>
                    </a:p>
                  </a:txBody>
                  <a:tcPr marL="43433" marR="43433" marT="28955" marB="289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dirty="0">
                          <a:effectLst/>
                        </a:rPr>
                        <a:t>Microsoft word, Google translate (L1-L2/L2-L1), Online dictionary (e.g., Webster, thesaurus, Oxford, mobile dictionary), synonyms and paraphrasing, drawing previous experiences, </a:t>
                      </a:r>
                    </a:p>
                    <a:p>
                      <a:pPr marL="0" marR="0" algn="just">
                        <a:spcBef>
                          <a:spcPts val="0"/>
                        </a:spcBef>
                        <a:spcAft>
                          <a:spcPts val="0"/>
                        </a:spcAft>
                      </a:pPr>
                      <a:r>
                        <a:rPr lang="en-US" sz="1000" dirty="0">
                          <a:effectLst/>
                        </a:rPr>
                        <a:t>writing down theories, defining terms, using L1 knowledge</a:t>
                      </a:r>
                      <a:endParaRPr lang="en-US" sz="1000" dirty="0">
                        <a:effectLst/>
                        <a:latin typeface="Calibri" charset="0"/>
                        <a:ea typeface="宋体" charset="-122"/>
                        <a:cs typeface="Times New Roman" charset="0"/>
                      </a:endParaRPr>
                    </a:p>
                  </a:txBody>
                  <a:tcPr marL="43433" marR="43433" marT="28955" marB="289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dirty="0">
                          <a:effectLst/>
                        </a:rPr>
                        <a:t>Employing writing software (e.g., </a:t>
                      </a:r>
                      <a:r>
                        <a:rPr lang="en-US" sz="1000" dirty="0" err="1">
                          <a:effectLst/>
                        </a:rPr>
                        <a:t>Grammarly</a:t>
                      </a:r>
                      <a:r>
                        <a:rPr lang="en-US" sz="1000" dirty="0">
                          <a:effectLst/>
                        </a:rPr>
                        <a:t>, </a:t>
                      </a:r>
                      <a:r>
                        <a:rPr lang="en-US" sz="1000" dirty="0" err="1">
                          <a:effectLst/>
                        </a:rPr>
                        <a:t>Quillbot</a:t>
                      </a:r>
                      <a:r>
                        <a:rPr lang="en-US" sz="1000" dirty="0">
                          <a:effectLst/>
                        </a:rPr>
                        <a:t>) correcting error, spelling, punctuation</a:t>
                      </a:r>
                    </a:p>
                    <a:p>
                      <a:pPr marL="0" marR="0" algn="just">
                        <a:spcBef>
                          <a:spcPts val="0"/>
                        </a:spcBef>
                        <a:spcAft>
                          <a:spcPts val="0"/>
                        </a:spcAft>
                      </a:pPr>
                      <a:r>
                        <a:rPr lang="en-US" sz="1000" dirty="0">
                          <a:effectLst/>
                        </a:rPr>
                        <a:t>grammar, reducing and extending the content of writing, re-arranging the text</a:t>
                      </a:r>
                      <a:endParaRPr lang="en-US" sz="1000" dirty="0">
                        <a:effectLst/>
                        <a:latin typeface="Calibri" charset="0"/>
                        <a:ea typeface="宋体" charset="-122"/>
                        <a:cs typeface="Times New Roman" charset="0"/>
                      </a:endParaRPr>
                    </a:p>
                  </a:txBody>
                  <a:tcPr marL="43433" marR="43433" marT="28955" marB="289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dirty="0">
                          <a:effectLst/>
                        </a:rPr>
                        <a:t>ideas, clarity, plagiarism, goals, </a:t>
                      </a:r>
                    </a:p>
                    <a:p>
                      <a:pPr marL="0" marR="0" algn="just">
                        <a:spcBef>
                          <a:spcPts val="0"/>
                        </a:spcBef>
                        <a:spcAft>
                          <a:spcPts val="0"/>
                        </a:spcAft>
                      </a:pPr>
                      <a:r>
                        <a:rPr lang="en-US" sz="1000" dirty="0">
                          <a:effectLst/>
                        </a:rPr>
                        <a:t>vocabulary, </a:t>
                      </a:r>
                    </a:p>
                    <a:p>
                      <a:pPr marL="0" marR="0" algn="just">
                        <a:spcBef>
                          <a:spcPts val="0"/>
                        </a:spcBef>
                        <a:spcAft>
                          <a:spcPts val="0"/>
                        </a:spcAft>
                      </a:pPr>
                      <a:r>
                        <a:rPr lang="en-US" sz="1000" dirty="0">
                          <a:effectLst/>
                        </a:rPr>
                        <a:t>references </a:t>
                      </a:r>
                    </a:p>
                    <a:p>
                      <a:pPr marL="0" marR="0" algn="just">
                        <a:spcBef>
                          <a:spcPts val="0"/>
                        </a:spcBef>
                        <a:spcAft>
                          <a:spcPts val="0"/>
                        </a:spcAft>
                      </a:pPr>
                      <a:r>
                        <a:rPr lang="en-US" sz="1000" dirty="0">
                          <a:effectLst/>
                        </a:rPr>
                        <a:t> </a:t>
                      </a:r>
                      <a:endParaRPr lang="en-US" sz="1000" dirty="0">
                        <a:effectLst/>
                        <a:latin typeface="Calibri" charset="0"/>
                        <a:ea typeface="宋体" charset="-122"/>
                        <a:cs typeface="Times New Roman" charset="0"/>
                      </a:endParaRPr>
                    </a:p>
                  </a:txBody>
                  <a:tcPr marL="43433" marR="43433" marT="28955" marB="289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just">
                        <a:spcBef>
                          <a:spcPts val="0"/>
                        </a:spcBef>
                        <a:spcAft>
                          <a:spcPts val="0"/>
                        </a:spcAft>
                      </a:pPr>
                      <a:r>
                        <a:rPr lang="en-US" sz="1000" dirty="0">
                          <a:effectLst/>
                        </a:rPr>
                        <a:t>Generating </a:t>
                      </a:r>
                      <a:r>
                        <a:rPr lang="en-US" sz="1000" dirty="0" smtClean="0">
                          <a:effectLst/>
                        </a:rPr>
                        <a:t>references </a:t>
                      </a:r>
                      <a:r>
                        <a:rPr lang="en-US" sz="1000" dirty="0">
                          <a:effectLst/>
                        </a:rPr>
                        <a:t>(e.g., </a:t>
                      </a:r>
                      <a:r>
                        <a:rPr lang="en-US" sz="1000" dirty="0" err="1">
                          <a:effectLst/>
                        </a:rPr>
                        <a:t>Mendeley</a:t>
                      </a:r>
                      <a:r>
                        <a:rPr lang="en-US" sz="1000" dirty="0">
                          <a:effectLst/>
                        </a:rPr>
                        <a:t>, Microsoft office), </a:t>
                      </a:r>
                    </a:p>
                    <a:p>
                      <a:pPr marL="0" marR="0" algn="just">
                        <a:spcBef>
                          <a:spcPts val="0"/>
                        </a:spcBef>
                        <a:spcAft>
                          <a:spcPts val="0"/>
                        </a:spcAft>
                      </a:pPr>
                      <a:r>
                        <a:rPr lang="en-US" sz="1000" dirty="0">
                          <a:effectLst/>
                        </a:rPr>
                        <a:t>proofreading with writing tools (e.g., Moodle, </a:t>
                      </a:r>
                      <a:r>
                        <a:rPr lang="en-US" sz="1000" dirty="0" err="1">
                          <a:effectLst/>
                        </a:rPr>
                        <a:t>Grammarly</a:t>
                      </a:r>
                      <a:r>
                        <a:rPr lang="en-US" sz="1000" dirty="0">
                          <a:effectLst/>
                        </a:rPr>
                        <a:t>),</a:t>
                      </a:r>
                    </a:p>
                    <a:p>
                      <a:pPr marL="0" marR="0" algn="just">
                        <a:spcBef>
                          <a:spcPts val="0"/>
                        </a:spcBef>
                        <a:spcAft>
                          <a:spcPts val="0"/>
                        </a:spcAft>
                      </a:pPr>
                      <a:r>
                        <a:rPr lang="en-US" sz="1000" dirty="0">
                          <a:effectLst/>
                        </a:rPr>
                        <a:t>re-reading,</a:t>
                      </a:r>
                    </a:p>
                    <a:p>
                      <a:pPr marL="0" marR="0" algn="just">
                        <a:spcBef>
                          <a:spcPts val="0"/>
                        </a:spcBef>
                        <a:spcAft>
                          <a:spcPts val="0"/>
                        </a:spcAft>
                      </a:pPr>
                      <a:r>
                        <a:rPr lang="en-US" sz="1000" dirty="0">
                          <a:effectLst/>
                        </a:rPr>
                        <a:t>Submitting </a:t>
                      </a:r>
                      <a:endParaRPr lang="en-US" sz="1000" dirty="0">
                        <a:effectLst/>
                        <a:latin typeface="Calibri" charset="0"/>
                        <a:ea typeface="宋体" charset="-122"/>
                        <a:cs typeface="Times New Roman" charset="0"/>
                      </a:endParaRPr>
                    </a:p>
                  </a:txBody>
                  <a:tcPr marL="43433" marR="43433" marT="28955" marB="289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7697">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gridSpan="3">
                  <a:txBody>
                    <a:bodyPr/>
                    <a:lstStyle/>
                    <a:p>
                      <a:pPr marL="342900" marR="0" lvl="0" indent="-342900" algn="just">
                        <a:spcBef>
                          <a:spcPts val="0"/>
                        </a:spcBef>
                        <a:spcAft>
                          <a:spcPts val="0"/>
                        </a:spcAft>
                        <a:buFont typeface="Wingdings" charset="2"/>
                        <a:buChar char=""/>
                      </a:pPr>
                      <a:r>
                        <a:rPr lang="en-US" sz="1000" dirty="0">
                          <a:effectLst/>
                        </a:rPr>
                        <a:t>Relaxing and enjoying something (e.g., watch Netflix)</a:t>
                      </a:r>
                    </a:p>
                    <a:p>
                      <a:pPr marL="342900" marR="0" lvl="0" indent="-342900" algn="just">
                        <a:spcBef>
                          <a:spcPts val="0"/>
                        </a:spcBef>
                        <a:spcAft>
                          <a:spcPts val="0"/>
                        </a:spcAft>
                        <a:buFont typeface="Wingdings" charset="2"/>
                        <a:buChar char=""/>
                      </a:pPr>
                      <a:r>
                        <a:rPr lang="en-US" sz="1000" dirty="0">
                          <a:effectLst/>
                        </a:rPr>
                        <a:t>keeping high self motivation and confidence </a:t>
                      </a:r>
                    </a:p>
                    <a:p>
                      <a:pPr marL="342900" marR="0" lvl="0" indent="-342900" algn="just">
                        <a:spcBef>
                          <a:spcPts val="0"/>
                        </a:spcBef>
                        <a:spcAft>
                          <a:spcPts val="0"/>
                        </a:spcAft>
                        <a:buFont typeface="Wingdings" charset="2"/>
                        <a:buChar char=""/>
                      </a:pPr>
                      <a:r>
                        <a:rPr lang="en-US" sz="1000" dirty="0">
                          <a:effectLst/>
                        </a:rPr>
                        <a:t>writing in a comfortable and quiet place (e.g., library, </a:t>
                      </a:r>
                      <a:r>
                        <a:rPr lang="en-US" sz="1000" dirty="0" smtClean="0">
                          <a:effectLst/>
                        </a:rPr>
                        <a:t>café, bedroom</a:t>
                      </a:r>
                      <a:r>
                        <a:rPr lang="en-US" sz="1000" dirty="0">
                          <a:effectLst/>
                        </a:rPr>
                        <a:t>)</a:t>
                      </a:r>
                      <a:endParaRPr lang="en-US" sz="1000" dirty="0">
                        <a:effectLst/>
                        <a:latin typeface="Calibri" charset="0"/>
                        <a:ea typeface="宋体" charset="-122"/>
                        <a:cs typeface="Times New Roman" charset="0"/>
                      </a:endParaRPr>
                    </a:p>
                  </a:txBody>
                  <a:tcPr marL="43433" marR="43433" marT="28955" marB="289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vMerge="1">
                  <a:txBody>
                    <a:bodyPr/>
                    <a:lstStyle/>
                    <a:p>
                      <a:endParaRPr lang="id-ID"/>
                    </a:p>
                  </a:txBody>
                  <a:tcPr/>
                </a:tc>
              </a:tr>
            </a:tbl>
          </a:graphicData>
        </a:graphic>
      </p:graphicFrame>
      <p:sp>
        <p:nvSpPr>
          <p:cNvPr id="3" name="Kotak Teks 2"/>
          <p:cNvSpPr txBox="1"/>
          <p:nvPr/>
        </p:nvSpPr>
        <p:spPr>
          <a:xfrm>
            <a:off x="489732" y="87751"/>
            <a:ext cx="8654268" cy="335756"/>
          </a:xfrm>
          <a:prstGeom prst="rect">
            <a:avLst/>
          </a:prstGeom>
          <a:noFill/>
        </p:spPr>
        <p:txBody>
          <a:bodyPr wrap="square" rtlCol="0">
            <a:spAutoFit/>
          </a:bodyPr>
          <a:lstStyle/>
          <a:p>
            <a:pPr algn="ctr"/>
            <a:r>
              <a:rPr lang="id-ID" u="sng" dirty="0" err="1" smtClean="0"/>
              <a:t>Academic</a:t>
            </a:r>
            <a:r>
              <a:rPr lang="id-ID" u="sng" dirty="0" smtClean="0"/>
              <a:t> </a:t>
            </a:r>
            <a:r>
              <a:rPr lang="id-ID" u="sng" dirty="0" err="1" smtClean="0"/>
              <a:t>writing</a:t>
            </a:r>
            <a:r>
              <a:rPr lang="id-ID" u="sng" dirty="0" smtClean="0"/>
              <a:t> </a:t>
            </a:r>
            <a:r>
              <a:rPr lang="id-ID" u="sng" dirty="0" err="1" smtClean="0"/>
              <a:t>strategies</a:t>
            </a:r>
            <a:r>
              <a:rPr lang="id-ID" u="sng" dirty="0" smtClean="0"/>
              <a:t> in </a:t>
            </a:r>
            <a:r>
              <a:rPr lang="id-ID" u="sng" dirty="0" err="1" smtClean="0"/>
              <a:t>the</a:t>
            </a:r>
            <a:r>
              <a:rPr lang="id-ID" u="sng" dirty="0" smtClean="0"/>
              <a:t> </a:t>
            </a:r>
            <a:r>
              <a:rPr lang="id-ID" u="sng" dirty="0" err="1" smtClean="0"/>
              <a:t>process</a:t>
            </a:r>
            <a:r>
              <a:rPr lang="id-ID" u="sng" dirty="0" smtClean="0"/>
              <a:t> </a:t>
            </a:r>
            <a:r>
              <a:rPr lang="id-ID" u="sng" dirty="0" err="1" smtClean="0"/>
              <a:t>of</a:t>
            </a:r>
            <a:r>
              <a:rPr lang="id-ID" u="sng" dirty="0" smtClean="0"/>
              <a:t> </a:t>
            </a:r>
            <a:r>
              <a:rPr lang="id-ID" u="sng" dirty="0" err="1" smtClean="0"/>
              <a:t>writing</a:t>
            </a:r>
            <a:r>
              <a:rPr lang="id-ID" u="sng" dirty="0" smtClean="0"/>
              <a:t> </a:t>
            </a:r>
            <a:endParaRPr lang="id-ID" u="sng" dirty="0"/>
          </a:p>
        </p:txBody>
      </p:sp>
      <p:sp>
        <p:nvSpPr>
          <p:cNvPr id="4" name="Tampungan Nomor Slide 2"/>
          <p:cNvSpPr txBox="1">
            <a:spLocks/>
          </p:cNvSpPr>
          <p:nvPr/>
        </p:nvSpPr>
        <p:spPr>
          <a:xfrm>
            <a:off x="8556398" y="4745928"/>
            <a:ext cx="428576" cy="252853"/>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smtClean="0">
                <a:latin typeface="Times" charset="0"/>
                <a:ea typeface="Times" charset="0"/>
                <a:cs typeface="Times" charset="0"/>
              </a:rPr>
              <a:t>20</a:t>
            </a:r>
            <a:endParaRPr lang="zh-CN" altLang="en-US" b="1" dirty="0">
              <a:latin typeface="Times" charset="0"/>
              <a:ea typeface="Times" charset="0"/>
              <a:cs typeface="Times" charset="0"/>
            </a:endParaRPr>
          </a:p>
        </p:txBody>
      </p:sp>
    </p:spTree>
    <p:extLst>
      <p:ext uri="{BB962C8B-B14F-4D97-AF65-F5344CB8AC3E}">
        <p14:creationId xmlns:p14="http://schemas.microsoft.com/office/powerpoint/2010/main" val="5906287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311909" y="757272"/>
            <a:ext cx="2349053"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altLang="zh-CN" sz="2800" b="1" smtClean="0">
                <a:solidFill>
                  <a:schemeClr val="tx1">
                    <a:lumMod val="75000"/>
                    <a:lumOff val="25000"/>
                  </a:schemeClr>
                </a:solidFill>
                <a:latin typeface="Calibri Bold" panose="020F0502020204030204" charset="0"/>
                <a:cs typeface="Calibri Bold" panose="020F0502020204030204" charset="0"/>
              </a:rPr>
              <a:t>5. </a:t>
            </a:r>
            <a:r>
              <a:rPr lang="en-US" altLang="zh-CN" sz="2800" b="1" dirty="0" smtClean="0">
                <a:solidFill>
                  <a:schemeClr val="tx1">
                    <a:lumMod val="75000"/>
                    <a:lumOff val="25000"/>
                  </a:schemeClr>
                </a:solidFill>
                <a:latin typeface="Calibri Bold" panose="020F0502020204030204" charset="0"/>
                <a:cs typeface="Calibri Bold" panose="020F0502020204030204" charset="0"/>
              </a:rPr>
              <a:t>Conclusion</a:t>
            </a:r>
          </a:p>
        </p:txBody>
      </p:sp>
      <p:sp>
        <p:nvSpPr>
          <p:cNvPr id="10" name="等腰三角形 9"/>
          <p:cNvSpPr/>
          <p:nvPr/>
        </p:nvSpPr>
        <p:spPr>
          <a:xfrm rot="10800000">
            <a:off x="897623" y="0"/>
            <a:ext cx="1384183" cy="465589"/>
          </a:xfrm>
          <a:prstGeom prst="triangle">
            <a:avLst/>
          </a:prstGeom>
          <a:solidFill>
            <a:srgbClr val="F88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355049" y="3078187"/>
            <a:ext cx="5407951" cy="1631216"/>
          </a:xfrm>
          <a:prstGeom prst="rect">
            <a:avLst/>
          </a:prstGeom>
          <a:noFill/>
        </p:spPr>
        <p:txBody>
          <a:bodyPr wrap="square" rtlCol="0">
            <a:spAutoFit/>
          </a:bodyPr>
          <a:lstStyle/>
          <a:p>
            <a:pPr algn="just"/>
            <a:r>
              <a:rPr lang="en-US" altLang="zh-CN" sz="2000" b="1" dirty="0" smtClean="0"/>
              <a:t>Q2: The most frequent type of academic writing strategies utilized by the students: </a:t>
            </a:r>
          </a:p>
          <a:p>
            <a:pPr marL="342900" indent="-342900" algn="just">
              <a:buFont typeface="Arial" charset="0"/>
              <a:buChar char="•"/>
            </a:pPr>
            <a:r>
              <a:rPr lang="en-US" altLang="zh-CN" sz="2000" i="1" dirty="0" smtClean="0"/>
              <a:t>Evaluating</a:t>
            </a:r>
            <a:r>
              <a:rPr lang="en-US" altLang="zh-CN" sz="2000" i="1" dirty="0" smtClean="0"/>
              <a:t>, </a:t>
            </a:r>
            <a:r>
              <a:rPr lang="en-US" altLang="zh-CN" sz="2000" i="1" dirty="0" smtClean="0"/>
              <a:t>finding resources</a:t>
            </a:r>
            <a:r>
              <a:rPr lang="en-US" altLang="zh-CN" sz="2000" i="1" dirty="0" smtClean="0"/>
              <a:t>, </a:t>
            </a:r>
            <a:r>
              <a:rPr lang="en-US" altLang="zh-CN" sz="2000" i="1" dirty="0" smtClean="0"/>
              <a:t>planning, </a:t>
            </a:r>
            <a:r>
              <a:rPr lang="en-US" altLang="zh-CN" sz="2000" i="1" dirty="0" smtClean="0"/>
              <a:t>revising, translating, reading widely, making </a:t>
            </a:r>
            <a:r>
              <a:rPr lang="en-US" altLang="zh-CN" sz="2000" i="1" dirty="0" smtClean="0"/>
              <a:t>notes, </a:t>
            </a:r>
            <a:r>
              <a:rPr lang="en-US" altLang="zh-CN" sz="2000" i="1" dirty="0" smtClean="0"/>
              <a:t>finishing, writing </a:t>
            </a:r>
            <a:r>
              <a:rPr lang="en-US" altLang="zh-CN" sz="2000" i="1" dirty="0" smtClean="0"/>
              <a:t>tools, improving clarity</a:t>
            </a:r>
            <a:endParaRPr lang="zh-CN" altLang="en-US" sz="2000" i="1" dirty="0"/>
          </a:p>
        </p:txBody>
      </p:sp>
      <p:pic>
        <p:nvPicPr>
          <p:cNvPr id="3" name="Gambar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909" y="1280492"/>
            <a:ext cx="2334957" cy="1711114"/>
          </a:xfrm>
          <a:prstGeom prst="rect">
            <a:avLst/>
          </a:prstGeom>
        </p:spPr>
      </p:pic>
      <p:sp>
        <p:nvSpPr>
          <p:cNvPr id="6" name="Tampungan Nomor Slide 2"/>
          <p:cNvSpPr txBox="1">
            <a:spLocks/>
          </p:cNvSpPr>
          <p:nvPr/>
        </p:nvSpPr>
        <p:spPr>
          <a:xfrm>
            <a:off x="8552266" y="4745928"/>
            <a:ext cx="428576" cy="252853"/>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smtClean="0">
                <a:latin typeface="Times" charset="0"/>
                <a:ea typeface="Times" charset="0"/>
                <a:cs typeface="Times" charset="0"/>
              </a:rPr>
              <a:t>21</a:t>
            </a:r>
            <a:endParaRPr lang="zh-CN" altLang="en-US" b="1" dirty="0">
              <a:latin typeface="Times" charset="0"/>
              <a:ea typeface="Times" charset="0"/>
              <a:cs typeface="Times" charset="0"/>
            </a:endParaRPr>
          </a:p>
        </p:txBody>
      </p:sp>
      <p:sp>
        <p:nvSpPr>
          <p:cNvPr id="7" name="文本框 3"/>
          <p:cNvSpPr txBox="1"/>
          <p:nvPr/>
        </p:nvSpPr>
        <p:spPr>
          <a:xfrm>
            <a:off x="3278849" y="437061"/>
            <a:ext cx="5484151" cy="2554545"/>
          </a:xfrm>
          <a:prstGeom prst="rect">
            <a:avLst/>
          </a:prstGeom>
          <a:noFill/>
        </p:spPr>
        <p:txBody>
          <a:bodyPr wrap="square" rtlCol="0">
            <a:spAutoFit/>
          </a:bodyPr>
          <a:lstStyle/>
          <a:p>
            <a:pPr algn="just"/>
            <a:r>
              <a:rPr lang="en-US" altLang="zh-CN" sz="2000" b="1" dirty="0" smtClean="0"/>
              <a:t>Q1: Indonesian graduates students‘ L2 English academic writing : </a:t>
            </a:r>
          </a:p>
          <a:p>
            <a:pPr marL="342900" indent="-342900" algn="just">
              <a:buFont typeface="Arial" charset="0"/>
              <a:buChar char="•"/>
            </a:pPr>
            <a:r>
              <a:rPr lang="en-US" altLang="zh-CN" sz="2000" dirty="0" smtClean="0"/>
              <a:t>Metacognitive </a:t>
            </a:r>
            <a:r>
              <a:rPr lang="en-US" altLang="zh-CN" sz="2000" dirty="0"/>
              <a:t>strategies </a:t>
            </a:r>
          </a:p>
          <a:p>
            <a:pPr marL="342900" indent="-342900" algn="just">
              <a:buFont typeface="Arial" charset="0"/>
              <a:buChar char="•"/>
            </a:pPr>
            <a:r>
              <a:rPr lang="en-US" altLang="zh-CN" sz="2000" dirty="0" smtClean="0"/>
              <a:t>Cognitive </a:t>
            </a:r>
            <a:r>
              <a:rPr lang="en-US" altLang="zh-CN" sz="2000" dirty="0"/>
              <a:t>strategies </a:t>
            </a:r>
          </a:p>
          <a:p>
            <a:pPr marL="342900" indent="-342900" algn="just">
              <a:buFont typeface="Arial" charset="0"/>
              <a:buChar char="•"/>
            </a:pPr>
            <a:r>
              <a:rPr lang="en-US" altLang="zh-CN" sz="2000" dirty="0" smtClean="0"/>
              <a:t>Social </a:t>
            </a:r>
            <a:r>
              <a:rPr lang="en-US" altLang="zh-CN" sz="2000" dirty="0"/>
              <a:t>strategies </a:t>
            </a:r>
          </a:p>
          <a:p>
            <a:pPr marL="342900" indent="-342900" algn="just">
              <a:buFont typeface="Arial" charset="0"/>
              <a:buChar char="•"/>
            </a:pPr>
            <a:r>
              <a:rPr lang="en-US" altLang="zh-CN" sz="2000" dirty="0" smtClean="0"/>
              <a:t>Communicative </a:t>
            </a:r>
            <a:r>
              <a:rPr lang="en-US" altLang="zh-CN" sz="2000" dirty="0"/>
              <a:t>strategies </a:t>
            </a:r>
          </a:p>
          <a:p>
            <a:pPr marL="342900" indent="-342900" algn="just">
              <a:buFont typeface="Arial" charset="0"/>
              <a:buChar char="•"/>
            </a:pPr>
            <a:r>
              <a:rPr lang="en-US" altLang="zh-CN" sz="2000" dirty="0" smtClean="0"/>
              <a:t>Rhetorical </a:t>
            </a:r>
            <a:r>
              <a:rPr lang="en-US" altLang="zh-CN" sz="2000" dirty="0"/>
              <a:t>strategies </a:t>
            </a:r>
          </a:p>
          <a:p>
            <a:pPr marL="342900" indent="-342900" algn="just">
              <a:buFont typeface="Arial" charset="0"/>
              <a:buChar char="•"/>
            </a:pPr>
            <a:r>
              <a:rPr lang="en-US" altLang="zh-CN" sz="2000" dirty="0" smtClean="0"/>
              <a:t>Affective </a:t>
            </a:r>
            <a:r>
              <a:rPr lang="en-US" altLang="zh-CN" sz="2000" dirty="0"/>
              <a:t>strategies </a:t>
            </a:r>
            <a:endParaRPr lang="zh-CN" altLang="en-US" sz="2000" dirty="0"/>
          </a:p>
        </p:txBody>
      </p:sp>
      <p:sp>
        <p:nvSpPr>
          <p:cNvPr id="2" name="Kotak Teks 1"/>
          <p:cNvSpPr txBox="1"/>
          <p:nvPr/>
        </p:nvSpPr>
        <p:spPr>
          <a:xfrm>
            <a:off x="311909" y="2992459"/>
            <a:ext cx="2570991" cy="2031325"/>
          </a:xfrm>
          <a:prstGeom prst="rect">
            <a:avLst/>
          </a:prstGeom>
          <a:noFill/>
        </p:spPr>
        <p:txBody>
          <a:bodyPr wrap="square" rtlCol="0">
            <a:spAutoFit/>
          </a:bodyPr>
          <a:lstStyle/>
          <a:p>
            <a:r>
              <a:rPr lang="en-US" b="1" dirty="0" smtClean="0"/>
              <a:t>Implications : </a:t>
            </a:r>
          </a:p>
          <a:p>
            <a:pPr marL="285750" indent="-285750">
              <a:buFont typeface="Arial" charset="0"/>
              <a:buChar char="•"/>
            </a:pPr>
            <a:r>
              <a:rPr lang="en-US" dirty="0" smtClean="0"/>
              <a:t>Further investigation in relation to the process of writing and academic writing strategies (e.g. evaluating, revising)</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p:nvPr>
            <p:custDataLst>
              <p:tags r:id="rId1"/>
            </p:custDataLst>
          </p:nvPr>
        </p:nvSpPr>
        <p:spPr>
          <a:xfrm>
            <a:off x="336521" y="464795"/>
            <a:ext cx="8167198" cy="38802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Font typeface="Arial" panose="020B0604020202020204" pitchFamily="34" charset="0"/>
              <a:buNone/>
            </a:pPr>
            <a:r>
              <a:rPr lang="en-US" sz="1800" b="1" dirty="0" smtClean="0"/>
              <a:t>References</a:t>
            </a:r>
          </a:p>
        </p:txBody>
      </p:sp>
      <p:sp>
        <p:nvSpPr>
          <p:cNvPr id="2" name="Persegi Panjang 1"/>
          <p:cNvSpPr/>
          <p:nvPr/>
        </p:nvSpPr>
        <p:spPr>
          <a:xfrm>
            <a:off x="336521" y="773003"/>
            <a:ext cx="8167198" cy="4370427"/>
          </a:xfrm>
          <a:prstGeom prst="rect">
            <a:avLst/>
          </a:prstGeom>
        </p:spPr>
        <p:txBody>
          <a:bodyPr wrap="square">
            <a:spAutoFit/>
          </a:bodyPr>
          <a:lstStyle/>
          <a:p>
            <a:pPr marL="361950" indent="-354013" algn="just"/>
            <a:r>
              <a:rPr lang="en-US" sz="1500" dirty="0"/>
              <a:t>Cohen, A. D. (2014). Strategies in learning and using a second language. In </a:t>
            </a:r>
            <a:r>
              <a:rPr lang="en-US" sz="1500" i="1" dirty="0"/>
              <a:t>Strategies in Learning and Using a Second Language</a:t>
            </a:r>
            <a:r>
              <a:rPr lang="en-US" sz="1500" dirty="0"/>
              <a:t>. </a:t>
            </a:r>
            <a:r>
              <a:rPr lang="en-US" sz="1500" dirty="0">
                <a:hlinkClick r:id="rId3"/>
              </a:rPr>
              <a:t>https://</a:t>
            </a:r>
            <a:r>
              <a:rPr lang="en-US" sz="1500" dirty="0" smtClean="0">
                <a:hlinkClick r:id="rId3"/>
              </a:rPr>
              <a:t>doi.org/10.4324/9781315833200</a:t>
            </a:r>
            <a:endParaRPr lang="en-US" sz="1500" dirty="0" smtClean="0"/>
          </a:p>
          <a:p>
            <a:pPr marL="361950" indent="-354013" algn="just"/>
            <a:r>
              <a:rPr lang="en-US" sz="1400" dirty="0"/>
              <a:t>Johnson, A. P. (2016). </a:t>
            </a:r>
            <a:r>
              <a:rPr lang="en-US" sz="1400" i="1" dirty="0"/>
              <a:t>Academic writing: Process and product</a:t>
            </a:r>
            <a:r>
              <a:rPr lang="en-US" sz="1400" dirty="0"/>
              <a:t>. Rowman &amp; Littlefield. </a:t>
            </a:r>
            <a:r>
              <a:rPr lang="en-US" sz="1400" dirty="0" smtClean="0"/>
              <a:t>Chicago</a:t>
            </a:r>
            <a:endParaRPr lang="en-US" sz="1500" dirty="0" smtClean="0"/>
          </a:p>
          <a:p>
            <a:pPr marL="361950" indent="-354013" algn="just"/>
            <a:r>
              <a:rPr lang="en-US" sz="1500" dirty="0" err="1" smtClean="0"/>
              <a:t>Leki</a:t>
            </a:r>
            <a:r>
              <a:rPr lang="en-US" sz="1500" dirty="0"/>
              <a:t>, I. (1992). </a:t>
            </a:r>
            <a:r>
              <a:rPr lang="en-US" sz="1500" i="1" dirty="0"/>
              <a:t>Understanding ESL Writers: A guide for teachers</a:t>
            </a:r>
            <a:r>
              <a:rPr lang="en-US" sz="1500" dirty="0"/>
              <a:t>. Portsmouth, New Hampshire: </a:t>
            </a:r>
            <a:r>
              <a:rPr lang="en-US" sz="1500" dirty="0" smtClean="0"/>
              <a:t> Boynton/Cook Publishers</a:t>
            </a:r>
          </a:p>
          <a:p>
            <a:pPr marL="361950" indent="-354013" algn="just"/>
            <a:r>
              <a:rPr lang="en-US" sz="1500" dirty="0" err="1" smtClean="0"/>
              <a:t>Mazgutova</a:t>
            </a:r>
            <a:r>
              <a:rPr lang="en-US" sz="1500" dirty="0"/>
              <a:t>, D., &amp; Hanks, J. (2021). L2 Learners’ Perceptions of Their Writing Strategies on an Intensive EAP Course. </a:t>
            </a:r>
            <a:r>
              <a:rPr lang="en-US" sz="1500" i="1" dirty="0"/>
              <a:t>Journal of Academic Writing</a:t>
            </a:r>
            <a:r>
              <a:rPr lang="en-US" sz="1500" dirty="0"/>
              <a:t>, </a:t>
            </a:r>
            <a:r>
              <a:rPr lang="en-US" sz="1500" i="1" dirty="0"/>
              <a:t>11</a:t>
            </a:r>
            <a:r>
              <a:rPr lang="en-US" sz="1500" dirty="0"/>
              <a:t>(1), 45–61. </a:t>
            </a:r>
            <a:r>
              <a:rPr lang="en-US" sz="1500" dirty="0">
                <a:hlinkClick r:id="rId4"/>
              </a:rPr>
              <a:t>https://</a:t>
            </a:r>
            <a:r>
              <a:rPr lang="en-US" sz="1500" dirty="0" smtClean="0">
                <a:hlinkClick r:id="rId4"/>
              </a:rPr>
              <a:t>doi.org/10.18552/joaw.v11i1.566</a:t>
            </a:r>
            <a:endParaRPr lang="en-US" sz="1500" dirty="0" smtClean="0"/>
          </a:p>
          <a:p>
            <a:pPr marL="361950" indent="-354013" algn="just"/>
            <a:r>
              <a:rPr lang="en-US" sz="1500" dirty="0"/>
              <a:t>Munoz-Luna, R. (2015). Main ingredients for success in L2 academic writing: Outlining, drafting and proofreading. </a:t>
            </a:r>
            <a:r>
              <a:rPr lang="en-US" sz="1500" i="1" dirty="0" err="1"/>
              <a:t>PLoS</a:t>
            </a:r>
            <a:r>
              <a:rPr lang="en-US" sz="1500" i="1" dirty="0"/>
              <a:t> ONE</a:t>
            </a:r>
            <a:r>
              <a:rPr lang="en-US" sz="1500" dirty="0"/>
              <a:t>, </a:t>
            </a:r>
            <a:r>
              <a:rPr lang="en-US" sz="1500" i="1" dirty="0"/>
              <a:t>10</a:t>
            </a:r>
            <a:r>
              <a:rPr lang="en-US" sz="1500" dirty="0"/>
              <a:t>(6), 1–15. https://</a:t>
            </a:r>
            <a:r>
              <a:rPr lang="en-US" sz="1500" dirty="0" err="1" smtClean="0"/>
              <a:t>doi.org</a:t>
            </a:r>
            <a:r>
              <a:rPr lang="en-US" sz="1500" dirty="0" smtClean="0"/>
              <a:t>/10.1371/journal.pone.0128309</a:t>
            </a:r>
            <a:endParaRPr lang="en-US" sz="1500" dirty="0"/>
          </a:p>
          <a:p>
            <a:pPr marL="361950" indent="-354013" algn="just"/>
            <a:r>
              <a:rPr lang="en-US" sz="1500" dirty="0"/>
              <a:t>Mu, C. (2005). A Taxonomy of ESL Writing Strategies. </a:t>
            </a:r>
            <a:r>
              <a:rPr lang="en-US" sz="1500" i="1" dirty="0"/>
              <a:t>Proceedings Redesigning Pedagogy: Research, Policy, Practice</a:t>
            </a:r>
            <a:r>
              <a:rPr lang="en-US" sz="1500" dirty="0"/>
              <a:t>, 1–10. </a:t>
            </a:r>
            <a:endParaRPr lang="en-US" sz="1500" dirty="0" smtClean="0"/>
          </a:p>
          <a:p>
            <a:pPr marL="361950" indent="-354013" algn="just"/>
            <a:r>
              <a:rPr lang="en-US" sz="1600" dirty="0"/>
              <a:t>Hu, N. (2022). Investigating Chinese EFL Learners' Writing Strategies and Emotional Aspects. </a:t>
            </a:r>
            <a:r>
              <a:rPr lang="en-US" sz="1600" i="1" dirty="0"/>
              <a:t>LEARN Journal: Language Education and Acquisition Research Network</a:t>
            </a:r>
            <a:r>
              <a:rPr lang="en-US" sz="1600" dirty="0"/>
              <a:t>, </a:t>
            </a:r>
            <a:r>
              <a:rPr lang="en-US" sz="1600" i="1" dirty="0"/>
              <a:t>15</a:t>
            </a:r>
            <a:r>
              <a:rPr lang="en-US" sz="1600" dirty="0"/>
              <a:t>(1), 440-468.</a:t>
            </a:r>
            <a:endParaRPr lang="en-US" sz="1500" dirty="0" smtClean="0"/>
          </a:p>
          <a:p>
            <a:pPr marL="361950" indent="-354013" algn="just"/>
            <a:r>
              <a:rPr lang="en-US" sz="1500" dirty="0"/>
              <a:t>Xia, T. (2017). </a:t>
            </a:r>
            <a:r>
              <a:rPr lang="en-US" sz="1500" i="1" dirty="0"/>
              <a:t>Application of Metacognitive Strategies in EFL Writing Instruction</a:t>
            </a:r>
            <a:r>
              <a:rPr lang="en-US" sz="1500" dirty="0"/>
              <a:t>. </a:t>
            </a:r>
            <a:r>
              <a:rPr lang="en-US" sz="1500" i="1" dirty="0"/>
              <a:t>142</a:t>
            </a:r>
            <a:r>
              <a:rPr lang="en-US" sz="1500" dirty="0"/>
              <a:t>(Icelandic), 159–165. </a:t>
            </a:r>
            <a:r>
              <a:rPr lang="en-US" sz="1500" dirty="0">
                <a:hlinkClick r:id="rId5"/>
              </a:rPr>
              <a:t>https://</a:t>
            </a:r>
            <a:r>
              <a:rPr lang="en-US" sz="1500" dirty="0" smtClean="0">
                <a:hlinkClick r:id="rId5"/>
              </a:rPr>
              <a:t>doi.org/10.2991/icelaic-17.2017.35</a:t>
            </a:r>
            <a:endParaRPr lang="en-US" sz="1500" dirty="0" smtClean="0"/>
          </a:p>
          <a:p>
            <a:pPr marL="361950" indent="-354013" algn="just"/>
            <a:r>
              <a:rPr lang="en-US" sz="1500" dirty="0"/>
              <a:t>Zhao, C. G., &amp; Liao, L. (2021). Metacognitive strategy use in L2 writing assessment. </a:t>
            </a:r>
            <a:r>
              <a:rPr lang="en-US" sz="1500" i="1" dirty="0"/>
              <a:t>System</a:t>
            </a:r>
            <a:r>
              <a:rPr lang="en-US" sz="1500" dirty="0"/>
              <a:t>, </a:t>
            </a:r>
            <a:r>
              <a:rPr lang="en-US" sz="1500" i="1" dirty="0"/>
              <a:t>98</a:t>
            </a:r>
            <a:r>
              <a:rPr lang="en-US" sz="1500" dirty="0"/>
              <a:t>, 102472. https://</a:t>
            </a:r>
            <a:r>
              <a:rPr lang="en-US" sz="1500" dirty="0" err="1" smtClean="0"/>
              <a:t>doi.org</a:t>
            </a:r>
            <a:r>
              <a:rPr lang="en-US" sz="1500" dirty="0" smtClean="0"/>
              <a:t>/10.1016/j.system.2021.102472</a:t>
            </a:r>
            <a:endParaRPr lang="en-US" sz="1500" dirty="0"/>
          </a:p>
        </p:txBody>
      </p:sp>
      <p:sp>
        <p:nvSpPr>
          <p:cNvPr id="5" name="Tampungan Nomor Slide 2"/>
          <p:cNvSpPr txBox="1">
            <a:spLocks/>
          </p:cNvSpPr>
          <p:nvPr/>
        </p:nvSpPr>
        <p:spPr>
          <a:xfrm>
            <a:off x="8615766" y="4733228"/>
            <a:ext cx="428576" cy="252853"/>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smtClean="0">
                <a:latin typeface="Times" charset="0"/>
                <a:ea typeface="Times" charset="0"/>
                <a:cs typeface="Times" charset="0"/>
              </a:rPr>
              <a:t>22</a:t>
            </a:r>
            <a:endParaRPr lang="zh-CN" altLang="en-US" b="1" dirty="0">
              <a:latin typeface="Times" charset="0"/>
              <a:ea typeface="Times" charset="0"/>
              <a:cs typeface="Times"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1543050" ty="-1270000" sx="75000" sy="75000" flip="none" algn="tl"/>
        </a:blipFill>
        <a:effectLst/>
      </p:bgPr>
    </p:bg>
    <p:spTree>
      <p:nvGrpSpPr>
        <p:cNvPr id="1" name=""/>
        <p:cNvGrpSpPr/>
        <p:nvPr/>
      </p:nvGrpSpPr>
      <p:grpSpPr>
        <a:xfrm>
          <a:off x="0" y="0"/>
          <a:ext cx="0" cy="0"/>
          <a:chOff x="0" y="0"/>
          <a:chExt cx="0" cy="0"/>
        </a:xfrm>
      </p:grpSpPr>
      <p:sp>
        <p:nvSpPr>
          <p:cNvPr id="4" name="文本框 3"/>
          <p:cNvSpPr txBox="1"/>
          <p:nvPr/>
        </p:nvSpPr>
        <p:spPr>
          <a:xfrm>
            <a:off x="2130806" y="1637724"/>
            <a:ext cx="5058561" cy="923330"/>
          </a:xfrm>
          <a:prstGeom prst="rect">
            <a:avLst/>
          </a:prstGeom>
          <a:noFill/>
        </p:spPr>
        <p:txBody>
          <a:bodyPr wrap="square" rtlCol="0">
            <a:spAutoFit/>
          </a:bodyPr>
          <a:lstStyle/>
          <a:p>
            <a:pPr algn="ctr"/>
            <a:r>
              <a:rPr lang="en-US" altLang="zh-CN" sz="5400" b="1" dirty="0" smtClean="0">
                <a:solidFill>
                  <a:srgbClr val="979EA4"/>
                </a:solidFill>
              </a:rPr>
              <a:t>THANK YOU</a:t>
            </a:r>
            <a:endParaRPr lang="zh-CN" altLang="en-US" sz="5400" b="1" dirty="0">
              <a:solidFill>
                <a:srgbClr val="979EA4"/>
              </a:solidFill>
            </a:endParaRPr>
          </a:p>
        </p:txBody>
      </p:sp>
      <p:sp>
        <p:nvSpPr>
          <p:cNvPr id="2" name="TextBox 1"/>
          <p:cNvSpPr txBox="1"/>
          <p:nvPr/>
        </p:nvSpPr>
        <p:spPr>
          <a:xfrm>
            <a:off x="1178395" y="1121386"/>
            <a:ext cx="184666" cy="369332"/>
          </a:xfrm>
          <a:prstGeom prst="rect">
            <a:avLst/>
          </a:prstGeom>
          <a:noFill/>
        </p:spPr>
        <p:txBody>
          <a:bodyPr wrap="none" rtlCol="0">
            <a:spAutoFit/>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459675" y="905747"/>
            <a:ext cx="4629150" cy="3655219"/>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l"/>
            <a:r>
              <a:rPr lang="en-US" sz="2500" dirty="0"/>
              <a:t>Challenges for L1 and L2 speakers of English (e.g., academic writing)</a:t>
            </a:r>
          </a:p>
          <a:p>
            <a:pPr algn="l"/>
            <a:r>
              <a:rPr lang="en-US" sz="2500" dirty="0"/>
              <a:t>Challenges for EFL/ESL students in higher education</a:t>
            </a:r>
          </a:p>
          <a:p>
            <a:r>
              <a:rPr lang="en-US" sz="2500" dirty="0"/>
              <a:t>complexity in academic </a:t>
            </a:r>
            <a:r>
              <a:rPr lang="en-US" sz="2500" dirty="0" smtClean="0"/>
              <a:t>writing</a:t>
            </a:r>
            <a:endParaRPr lang="en-US" sz="2500" dirty="0"/>
          </a:p>
          <a:p>
            <a:pPr algn="l"/>
            <a:r>
              <a:rPr lang="en-US" sz="2500" dirty="0" smtClean="0"/>
              <a:t>high-stakes assessments (e.g., essay assignments)</a:t>
            </a:r>
            <a:endParaRPr lang="en-US" sz="2500" dirty="0"/>
          </a:p>
          <a:p>
            <a:pPr algn="l"/>
            <a:r>
              <a:rPr lang="en-US" sz="2500" dirty="0"/>
              <a:t>strategies in </a:t>
            </a:r>
            <a:r>
              <a:rPr lang="en-US" sz="2500" dirty="0" smtClean="0"/>
              <a:t>English academic texts </a:t>
            </a:r>
            <a:endParaRPr lang="en-US" sz="2500" dirty="0"/>
          </a:p>
          <a:p>
            <a:pPr algn="l"/>
            <a:endParaRPr lang="en-US" sz="2500" dirty="0"/>
          </a:p>
        </p:txBody>
      </p:sp>
      <p:sp>
        <p:nvSpPr>
          <p:cNvPr id="9" name="Text Placeholder 8"/>
          <p:cNvSpPr>
            <a:spLocks noGrp="1"/>
          </p:cNvSpPr>
          <p:nvPr>
            <p:ph type="body" sz="half" idx="2"/>
          </p:nvPr>
        </p:nvSpPr>
        <p:spPr>
          <a:xfrm>
            <a:off x="629920" y="1701800"/>
            <a:ext cx="2948940" cy="2063115"/>
          </a:xfrm>
        </p:spPr>
        <p:txBody>
          <a:bodyPr/>
          <a:lstStyle/>
          <a:p>
            <a:pPr algn="ctr"/>
            <a:r>
              <a:rPr lang="en-US" sz="2500" dirty="0"/>
              <a:t>“</a:t>
            </a:r>
            <a:r>
              <a:rPr lang="en-US" sz="2500" i="1" dirty="0">
                <a:latin typeface="Calibri Italic" panose="020F0502020204030204" charset="0"/>
                <a:cs typeface="Calibri Italic" panose="020F0502020204030204" charset="0"/>
              </a:rPr>
              <a:t>No one is a native speaker of writing</a:t>
            </a:r>
            <a:r>
              <a:rPr lang="en-US" sz="2500" dirty="0"/>
              <a:t>” </a:t>
            </a:r>
          </a:p>
          <a:p>
            <a:pPr algn="ctr"/>
            <a:endParaRPr lang="en-US" sz="2500" dirty="0"/>
          </a:p>
          <a:p>
            <a:pPr algn="ctr"/>
            <a:r>
              <a:rPr lang="en-US" sz="2500" dirty="0"/>
              <a:t>(</a:t>
            </a:r>
            <a:r>
              <a:rPr lang="en-US" sz="2500" dirty="0" err="1"/>
              <a:t>Leki</a:t>
            </a:r>
            <a:r>
              <a:rPr lang="en-US" sz="2500" dirty="0"/>
              <a:t>, 1992, p.10)</a:t>
            </a:r>
          </a:p>
        </p:txBody>
      </p:sp>
      <p:sp>
        <p:nvSpPr>
          <p:cNvPr id="5" name="Title 1"/>
          <p:cNvSpPr txBox="1"/>
          <p:nvPr>
            <p:custDataLst>
              <p:tags r:id="rId1"/>
            </p:custDataLst>
          </p:nvPr>
        </p:nvSpPr>
        <p:spPr>
          <a:xfrm>
            <a:off x="629627" y="560708"/>
            <a:ext cx="2978727" cy="540437"/>
          </a:xfrm>
          <a:prstGeom prst="rect">
            <a:avLst/>
          </a:prstGeom>
          <a:solidFill>
            <a:srgbClr val="ED7D31"/>
          </a:solidFill>
        </p:spPr>
        <p:style>
          <a:lnRef idx="2">
            <a:schemeClr val="dk1">
              <a:shade val="50000"/>
            </a:schemeClr>
          </a:lnRef>
          <a:fillRef idx="1">
            <a:schemeClr val="dk1"/>
          </a:fillRef>
          <a:effectRef idx="0">
            <a:schemeClr val="dk1"/>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000" b="1" dirty="0">
                <a:solidFill>
                  <a:schemeClr val="tx1"/>
                </a:solidFill>
              </a:rPr>
              <a:t>1. Introduction</a:t>
            </a:r>
          </a:p>
        </p:txBody>
      </p:sp>
      <p:sp>
        <p:nvSpPr>
          <p:cNvPr id="7" name="Tampungan Nomor Slide 2"/>
          <p:cNvSpPr txBox="1">
            <a:spLocks/>
          </p:cNvSpPr>
          <p:nvPr/>
        </p:nvSpPr>
        <p:spPr>
          <a:xfrm>
            <a:off x="8706237" y="4726817"/>
            <a:ext cx="269439"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latin typeface="Times" charset="0"/>
                <a:ea typeface="Times" charset="0"/>
                <a:cs typeface="Times" charset="0"/>
              </a:rPr>
              <a:t>3</a:t>
            </a:r>
            <a:endParaRPr lang="zh-CN" altLang="en-US" b="1" dirty="0">
              <a:latin typeface="Times" charset="0"/>
              <a:ea typeface="Times" charset="0"/>
              <a:cs typeface="Times" charset="0"/>
            </a:endParaRPr>
          </a:p>
        </p:txBody>
      </p:sp>
      <p:sp>
        <p:nvSpPr>
          <p:cNvPr id="4" name="Panah Kanan 3"/>
          <p:cNvSpPr/>
          <p:nvPr/>
        </p:nvSpPr>
        <p:spPr>
          <a:xfrm>
            <a:off x="3423680" y="2551301"/>
            <a:ext cx="978409" cy="364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bg/>
                                          </p:spTgt>
                                        </p:tgtEl>
                                        <p:attrNameLst>
                                          <p:attrName>style.visibility</p:attrName>
                                        </p:attrNameLst>
                                      </p:cBhvr>
                                      <p:to>
                                        <p:strVal val="visible"/>
                                      </p:to>
                                    </p:set>
                                    <p:animEffect transition="in" filter="blinds(horizontal)">
                                      <p:cBhvr>
                                        <p:cTn id="22" dur="500"/>
                                        <p:tgtEl>
                                          <p:spTgt spid="8">
                                            <p:bg/>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linds(horizont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blinds(horizontal)">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blinds(horizontal)">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blinds(horizontal)">
                                      <p:cBhvr>
                                        <p:cTn id="42" dur="500"/>
                                        <p:tgtEl>
                                          <p:spTgt spid="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blinds(horizontal)">
                                      <p:cBhvr>
                                        <p:cTn id="4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8" grpId="1" build="p"/>
      <p:bldP spid="9" grpId="0" uiExpand="1" build="p"/>
      <p:bldP spid="9" grpId="1"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custDataLst>
              <p:tags r:id="rId1"/>
            </p:custDataLst>
          </p:nvPr>
        </p:nvSpPr>
        <p:spPr>
          <a:xfrm>
            <a:off x="451200" y="262890"/>
            <a:ext cx="6097270" cy="575945"/>
          </a:xfrm>
          <a:prstGeom prst="rect">
            <a:avLst/>
          </a:prstGeom>
          <a:solidFill>
            <a:srgbClr val="ED7D31"/>
          </a:solidFill>
        </p:spPr>
        <p:style>
          <a:lnRef idx="2">
            <a:schemeClr val="dk1">
              <a:shade val="50000"/>
            </a:schemeClr>
          </a:lnRef>
          <a:fillRef idx="1">
            <a:schemeClr val="dk1"/>
          </a:fillRef>
          <a:effectRef idx="0">
            <a:schemeClr val="dk1"/>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000" b="1" dirty="0">
                <a:solidFill>
                  <a:schemeClr val="tx1"/>
                </a:solidFill>
              </a:rPr>
              <a:t>1.1 Aim and research questions</a:t>
            </a:r>
          </a:p>
        </p:txBody>
      </p:sp>
      <p:sp>
        <p:nvSpPr>
          <p:cNvPr id="17" name="Content Placeholder 16"/>
          <p:cNvSpPr>
            <a:spLocks noGrp="1"/>
          </p:cNvSpPr>
          <p:nvPr>
            <p:ph idx="4294967295"/>
          </p:nvPr>
        </p:nvSpPr>
        <p:spPr>
          <a:xfrm>
            <a:off x="365125" y="1052622"/>
            <a:ext cx="8048625" cy="1911557"/>
          </a:xfrm>
        </p:spPr>
        <p:txBody>
          <a:bodyPr>
            <a:normAutofit/>
          </a:bodyPr>
          <a:lstStyle/>
          <a:p>
            <a:pPr marL="0" indent="0" algn="l">
              <a:buNone/>
            </a:pPr>
            <a:r>
              <a:rPr lang="en-US" sz="2500" b="1" u="sng" dirty="0">
                <a:latin typeface="Calibri Bold" panose="020F0502020204030204" charset="0"/>
                <a:cs typeface="Calibri Bold" panose="020F0502020204030204" charset="0"/>
              </a:rPr>
              <a:t>Aim</a:t>
            </a:r>
            <a:r>
              <a:rPr lang="en-US" sz="2500" b="1" u="sng" dirty="0"/>
              <a:t>:</a:t>
            </a:r>
            <a:r>
              <a:rPr lang="en-US" sz="2500" b="1" dirty="0"/>
              <a:t> </a:t>
            </a:r>
          </a:p>
          <a:p>
            <a:pPr marL="0" indent="0" algn="just">
              <a:buNone/>
            </a:pPr>
            <a:r>
              <a:rPr lang="en-US" sz="2500" i="1" dirty="0" smtClean="0"/>
              <a:t>To examine English academic writing strategies utilized by Indonesian graduate students at Hungarian universities focusing on an interview checklist</a:t>
            </a:r>
            <a:endParaRPr lang="en-US" sz="2500" i="1" dirty="0"/>
          </a:p>
        </p:txBody>
      </p:sp>
      <p:sp>
        <p:nvSpPr>
          <p:cNvPr id="18" name="Content Placeholder 16"/>
          <p:cNvSpPr>
            <a:spLocks noGrp="1"/>
          </p:cNvSpPr>
          <p:nvPr/>
        </p:nvSpPr>
        <p:spPr>
          <a:xfrm>
            <a:off x="365125" y="2750820"/>
            <a:ext cx="8545195" cy="22244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2500" b="1" u="sng" dirty="0">
                <a:latin typeface="Calibri Bold" panose="020F0502020204030204" charset="0"/>
                <a:cs typeface="Calibri Bold" panose="020F0502020204030204" charset="0"/>
              </a:rPr>
              <a:t>Research questions: </a:t>
            </a:r>
          </a:p>
          <a:p>
            <a:pPr marL="457200" indent="-457200" algn="just">
              <a:buFont typeface="+mj-lt"/>
              <a:buAutoNum type="arabicPeriod"/>
            </a:pPr>
            <a:r>
              <a:rPr lang="en-US" sz="2500" i="1" dirty="0" smtClean="0"/>
              <a:t>What types of writing strategies do Indonesian </a:t>
            </a:r>
            <a:r>
              <a:rPr lang="en-US" sz="2500" i="1" dirty="0"/>
              <a:t>graduate students </a:t>
            </a:r>
            <a:r>
              <a:rPr lang="en-US" sz="2500" i="1" dirty="0" smtClean="0"/>
              <a:t>use in their academic essays? </a:t>
            </a:r>
          </a:p>
          <a:p>
            <a:pPr marL="457200" indent="-457200">
              <a:buFont typeface="+mj-lt"/>
              <a:buAutoNum type="arabicPeriod"/>
            </a:pPr>
            <a:r>
              <a:rPr lang="en-US" sz="2500" i="1" dirty="0" smtClean="0"/>
              <a:t>What types of strategies </a:t>
            </a:r>
            <a:r>
              <a:rPr lang="en-US" sz="2500" i="1" dirty="0"/>
              <a:t>from the interview </a:t>
            </a:r>
            <a:r>
              <a:rPr lang="en-US" sz="2500" i="1" dirty="0" smtClean="0"/>
              <a:t>checklist are frequently employed by the students?</a:t>
            </a:r>
            <a:endParaRPr lang="en-US" sz="2500" i="1" dirty="0"/>
          </a:p>
        </p:txBody>
      </p:sp>
      <p:sp>
        <p:nvSpPr>
          <p:cNvPr id="7" name="Tampungan Nomor Slide 2"/>
          <p:cNvSpPr txBox="1">
            <a:spLocks/>
          </p:cNvSpPr>
          <p:nvPr/>
        </p:nvSpPr>
        <p:spPr>
          <a:xfrm>
            <a:off x="8706237" y="4726817"/>
            <a:ext cx="269439"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smtClean="0">
                <a:latin typeface="Times" charset="0"/>
                <a:ea typeface="Times" charset="0"/>
                <a:cs typeface="Times" charset="0"/>
              </a:rPr>
              <a:t>4</a:t>
            </a:r>
            <a:endParaRPr lang="zh-CN" altLang="en-US" b="1" dirty="0">
              <a:latin typeface="Times" charset="0"/>
              <a:ea typeface="Times" charset="0"/>
              <a:cs typeface="Time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linds(horizont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linds(horizont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blinds(horizontal)">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blinds(horizontal)">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blinds(horizontal)">
                                      <p:cBhvr>
                                        <p:cTn id="27"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7" grpId="1" build="p"/>
      <p:bldP spid="18" grpId="0" build="p"/>
      <p:bldP spid="18"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l="-3000" r="-3000"/>
          </a:stretch>
        </a:blipFill>
        <a:effectLst/>
      </p:bgPr>
    </p:bg>
    <p:spTree>
      <p:nvGrpSpPr>
        <p:cNvPr id="1" name=""/>
        <p:cNvGrpSpPr/>
        <p:nvPr/>
      </p:nvGrpSpPr>
      <p:grpSpPr>
        <a:xfrm>
          <a:off x="0" y="0"/>
          <a:ext cx="0" cy="0"/>
          <a:chOff x="0" y="0"/>
          <a:chExt cx="0" cy="0"/>
        </a:xfrm>
      </p:grpSpPr>
      <p:sp>
        <p:nvSpPr>
          <p:cNvPr id="8" name="Title 1"/>
          <p:cNvSpPr txBox="1"/>
          <p:nvPr>
            <p:custDataLst>
              <p:tags r:id="rId1"/>
            </p:custDataLst>
          </p:nvPr>
        </p:nvSpPr>
        <p:spPr>
          <a:xfrm>
            <a:off x="1523365" y="617220"/>
            <a:ext cx="6097270" cy="575945"/>
          </a:xfrm>
          <a:prstGeom prst="rect">
            <a:avLst/>
          </a:prstGeom>
          <a:solidFill>
            <a:srgbClr val="ED7D31"/>
          </a:solidFill>
        </p:spPr>
        <p:style>
          <a:lnRef idx="2">
            <a:schemeClr val="dk1">
              <a:shade val="50000"/>
            </a:schemeClr>
          </a:lnRef>
          <a:fillRef idx="1">
            <a:schemeClr val="dk1"/>
          </a:fillRef>
          <a:effectRef idx="0">
            <a:schemeClr val="dk1"/>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000" b="1" dirty="0">
                <a:solidFill>
                  <a:schemeClr val="tx1"/>
                </a:solidFill>
              </a:rPr>
              <a:t>2. Literature review</a:t>
            </a:r>
          </a:p>
        </p:txBody>
      </p:sp>
      <p:sp>
        <p:nvSpPr>
          <p:cNvPr id="5" name="文本框 8"/>
          <p:cNvSpPr txBox="1"/>
          <p:nvPr/>
        </p:nvSpPr>
        <p:spPr>
          <a:xfrm>
            <a:off x="0" y="1467491"/>
            <a:ext cx="8048846" cy="523220"/>
          </a:xfrm>
          <a:prstGeom prst="rect">
            <a:avLst/>
          </a:prstGeom>
          <a:noFill/>
        </p:spPr>
        <p:txBody>
          <a:bodyPr wrap="square" rtlCol="0">
            <a:spAutoFit/>
          </a:bodyPr>
          <a:lstStyle/>
          <a:p>
            <a:r>
              <a:rPr lang="en-US" altLang="zh-CN" sz="2800" b="1" u="sng" dirty="0" smtClean="0">
                <a:solidFill>
                  <a:schemeClr val="tx1">
                    <a:lumMod val="75000"/>
                    <a:lumOff val="25000"/>
                  </a:schemeClr>
                </a:solidFill>
              </a:rPr>
              <a:t>2.1  The Process of academic writing </a:t>
            </a:r>
            <a:endParaRPr lang="zh-CN" altLang="en-US" sz="2800" b="1" u="sng" dirty="0">
              <a:solidFill>
                <a:schemeClr val="tx1">
                  <a:lumMod val="75000"/>
                  <a:lumOff val="25000"/>
                </a:schemeClr>
              </a:solidFill>
            </a:endParaRPr>
          </a:p>
        </p:txBody>
      </p:sp>
      <p:graphicFrame>
        <p:nvGraphicFramePr>
          <p:cNvPr id="6" name="Diagram 5"/>
          <p:cNvGraphicFramePr/>
          <p:nvPr>
            <p:extLst>
              <p:ext uri="{D42A27DB-BD31-4B8C-83A1-F6EECF244321}">
                <p14:modId xmlns:p14="http://schemas.microsoft.com/office/powerpoint/2010/main" val="1961065100"/>
              </p:ext>
            </p:extLst>
          </p:nvPr>
        </p:nvGraphicFramePr>
        <p:xfrm>
          <a:off x="693072" y="1966553"/>
          <a:ext cx="7751326" cy="29158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p:nvPr/>
        </p:nvSpPr>
        <p:spPr>
          <a:xfrm>
            <a:off x="300265" y="4413744"/>
            <a:ext cx="8536940" cy="511175"/>
          </a:xfrm>
          <a:prstGeom prst="rect">
            <a:avLst/>
          </a:prstGeom>
        </p:spPr>
        <p:txBody>
          <a:bodyPr vert="horz" lIns="82296" tIns="41148" rIns="82296" bIns="41148" rtlCol="0" anchor="ctr" anchorCtr="0">
            <a:noAutofit/>
          </a:bodyPr>
          <a:lstStyle>
            <a:lvl1pPr algn="l" defTabSz="914400" rtl="0" eaLnBrk="1" latinLnBrk="0" hangingPunct="1">
              <a:spcBef>
                <a:spcPct val="0"/>
              </a:spcBef>
              <a:buNone/>
              <a:defRPr lang="en-US" sz="4400" kern="1200" dirty="0">
                <a:solidFill>
                  <a:schemeClr val="tx1"/>
                </a:solidFill>
                <a:latin typeface="+mj-lt"/>
                <a:ea typeface="+mj-ea"/>
                <a:cs typeface="+mj-cs"/>
              </a:defRPr>
            </a:lvl1pPr>
          </a:lstStyle>
          <a:p>
            <a:pPr algn="r" fontAlgn="t"/>
            <a:r>
              <a:rPr lang="en-US" sz="1400" dirty="0"/>
              <a:t>Johnson, A. P. (2016). </a:t>
            </a:r>
            <a:r>
              <a:rPr lang="en-US" sz="1400" i="1" dirty="0"/>
              <a:t>Academic writing: Process and product</a:t>
            </a:r>
            <a:r>
              <a:rPr lang="en-US" sz="1400" dirty="0"/>
              <a:t>. Rowman &amp; </a:t>
            </a:r>
            <a:r>
              <a:rPr lang="en-US" sz="1400" dirty="0" smtClean="0"/>
              <a:t>Littlefield. Chicago</a:t>
            </a:r>
            <a:endParaRPr lang="id-ID" sz="1400" dirty="0"/>
          </a:p>
        </p:txBody>
      </p:sp>
      <p:sp>
        <p:nvSpPr>
          <p:cNvPr id="9" name="Tampungan Nomor Slide 2"/>
          <p:cNvSpPr txBox="1">
            <a:spLocks/>
          </p:cNvSpPr>
          <p:nvPr/>
        </p:nvSpPr>
        <p:spPr>
          <a:xfrm>
            <a:off x="8812565" y="4787997"/>
            <a:ext cx="269439"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latin typeface="Times" charset="0"/>
                <a:ea typeface="Times" charset="0"/>
                <a:cs typeface="Times" charset="0"/>
              </a:rPr>
              <a:t>5</a:t>
            </a:r>
            <a:endParaRPr lang="zh-CN" altLang="en-US" b="1" dirty="0">
              <a:latin typeface="Times" charset="0"/>
              <a:ea typeface="Times" charset="0"/>
              <a:cs typeface="Time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841168" y="1288097"/>
            <a:ext cx="8090181" cy="2549525"/>
          </a:xfr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u="sng" dirty="0" smtClean="0">
                <a:latin typeface="Calibri Bold" panose="020F0502020204030204" charset="0"/>
                <a:cs typeface="Calibri Bold" panose="020F0502020204030204" charset="0"/>
                <a:sym typeface="+mn-ea"/>
              </a:rPr>
              <a:t>2.2.1 Definition of academic writing strategies </a:t>
            </a:r>
            <a:endParaRPr lang="en-US" u="sng" dirty="0" smtClean="0">
              <a:latin typeface="Calibri Bold" panose="020F0502020204030204" charset="0"/>
              <a:cs typeface="Calibri Bold" panose="020F0502020204030204" charset="0"/>
            </a:endParaRPr>
          </a:p>
          <a:p>
            <a:pPr marL="0" indent="0" algn="just">
              <a:buFont typeface="Arial" panose="020B0604020202020204" pitchFamily="34" charset="0"/>
              <a:buNone/>
            </a:pPr>
            <a:endParaRPr lang="en-US" dirty="0" smtClean="0"/>
          </a:p>
          <a:p>
            <a:pPr marL="0" indent="0" algn="just">
              <a:buFont typeface="Arial" panose="020B0604020202020204" pitchFamily="34" charset="0"/>
              <a:buNone/>
            </a:pPr>
            <a:r>
              <a:rPr lang="en-US" dirty="0" smtClean="0"/>
              <a:t>     Definition :</a:t>
            </a:r>
          </a:p>
          <a:p>
            <a:pPr marL="352425" indent="0" algn="just">
              <a:buFont typeface="Arial" panose="020B0604020202020204" pitchFamily="34" charset="0"/>
              <a:buNone/>
            </a:pPr>
            <a:r>
              <a:rPr lang="en-US" dirty="0" smtClean="0"/>
              <a:t>“</a:t>
            </a:r>
            <a:r>
              <a:rPr lang="en-US" i="1" dirty="0" smtClean="0"/>
              <a:t>Thoughts and actions </a:t>
            </a:r>
            <a:r>
              <a:rPr lang="en-US" i="1" u="sng" dirty="0" smtClean="0"/>
              <a:t>consciously</a:t>
            </a:r>
            <a:r>
              <a:rPr lang="en-US" i="1" dirty="0" smtClean="0"/>
              <a:t> chosen and operationalized by </a:t>
            </a:r>
            <a:r>
              <a:rPr lang="en-US" i="1" u="sng" dirty="0" smtClean="0"/>
              <a:t>writers </a:t>
            </a:r>
            <a:r>
              <a:rPr lang="en-US" i="1" dirty="0" smtClean="0"/>
              <a:t>in order to make </a:t>
            </a:r>
            <a:r>
              <a:rPr lang="en-US" i="1" dirty="0" err="1" smtClean="0"/>
              <a:t>th</a:t>
            </a:r>
            <a:r>
              <a:rPr lang="de-DE" i="1" dirty="0" smtClean="0"/>
              <a:t>ei</a:t>
            </a:r>
            <a:r>
              <a:rPr lang="en-US" i="1" dirty="0" smtClean="0"/>
              <a:t>r writing more efficient</a:t>
            </a:r>
            <a:r>
              <a:rPr lang="en-US" dirty="0" smtClean="0"/>
              <a:t>” (based on Cohen’s definition of learner strategies, 2014, p.7-8).</a:t>
            </a:r>
          </a:p>
          <a:p>
            <a:pPr algn="just"/>
            <a:endParaRPr lang="en-US" dirty="0" smtClean="0"/>
          </a:p>
        </p:txBody>
      </p:sp>
      <p:sp>
        <p:nvSpPr>
          <p:cNvPr id="3" name="Title 1"/>
          <p:cNvSpPr txBox="1"/>
          <p:nvPr/>
        </p:nvSpPr>
        <p:spPr>
          <a:xfrm>
            <a:off x="245745" y="4042410"/>
            <a:ext cx="8536940" cy="511175"/>
          </a:xfrm>
          <a:prstGeom prst="rect">
            <a:avLst/>
          </a:prstGeom>
        </p:spPr>
        <p:txBody>
          <a:bodyPr vert="horz" lIns="82296" tIns="41148" rIns="82296" bIns="41148" rtlCol="0" anchor="ctr" anchorCtr="0">
            <a:noAutofit/>
          </a:bodyPr>
          <a:lstStyle>
            <a:lvl1pPr algn="l" defTabSz="914400" rtl="0" eaLnBrk="1" latinLnBrk="0" hangingPunct="1">
              <a:spcBef>
                <a:spcPct val="0"/>
              </a:spcBef>
              <a:buNone/>
              <a:defRPr lang="en-US" sz="4400" kern="1200" dirty="0">
                <a:solidFill>
                  <a:schemeClr val="tx1"/>
                </a:solidFill>
                <a:latin typeface="+mj-lt"/>
                <a:ea typeface="+mj-ea"/>
                <a:cs typeface="+mj-cs"/>
              </a:defRPr>
            </a:lvl1pPr>
          </a:lstStyle>
          <a:p>
            <a:pPr algn="r"/>
            <a:r>
              <a:rPr lang="en-US" sz="1440" dirty="0"/>
              <a:t>Cohen, A. D. (2014). Strategies in learning and using a second language. In </a:t>
            </a:r>
            <a:r>
              <a:rPr lang="en-US" sz="1440" i="1" dirty="0"/>
              <a:t>Strategies in Learning and Using a Second Language</a:t>
            </a:r>
            <a:r>
              <a:rPr lang="en-US" sz="1440" dirty="0"/>
              <a:t>. https://doi.org/10.4324/9781315833200</a:t>
            </a:r>
          </a:p>
        </p:txBody>
      </p:sp>
      <p:sp>
        <p:nvSpPr>
          <p:cNvPr id="4" name="文本框 8"/>
          <p:cNvSpPr txBox="1"/>
          <p:nvPr/>
        </p:nvSpPr>
        <p:spPr>
          <a:xfrm>
            <a:off x="245745" y="560090"/>
            <a:ext cx="8048846" cy="523220"/>
          </a:xfrm>
          <a:prstGeom prst="rect">
            <a:avLst/>
          </a:prstGeom>
          <a:noFill/>
        </p:spPr>
        <p:txBody>
          <a:bodyPr wrap="square" rtlCol="0">
            <a:spAutoFit/>
          </a:bodyPr>
          <a:lstStyle/>
          <a:p>
            <a:r>
              <a:rPr lang="en-US" altLang="zh-CN" sz="2800" b="1" u="sng" dirty="0" smtClean="0"/>
              <a:t>2.2  Academic writing strategies </a:t>
            </a:r>
            <a:endParaRPr lang="zh-CN" altLang="en-US" sz="2800" b="1" u="sng" dirty="0"/>
          </a:p>
        </p:txBody>
      </p:sp>
      <p:sp>
        <p:nvSpPr>
          <p:cNvPr id="5" name="Tampungan Nomor Slide 2"/>
          <p:cNvSpPr txBox="1">
            <a:spLocks/>
          </p:cNvSpPr>
          <p:nvPr/>
        </p:nvSpPr>
        <p:spPr>
          <a:xfrm>
            <a:off x="8706237" y="4726817"/>
            <a:ext cx="269439"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latin typeface="Times" charset="0"/>
                <a:ea typeface="Times" charset="0"/>
                <a:cs typeface="Times" charset="0"/>
              </a:rPr>
              <a:t>6</a:t>
            </a:r>
            <a:endParaRPr lang="zh-CN" altLang="en-US" b="1" dirty="0">
              <a:latin typeface="Times" charset="0"/>
              <a:ea typeface="Times" charset="0"/>
              <a:cs typeface="Times" charset="0"/>
            </a:endParaRPr>
          </a:p>
        </p:txBody>
      </p:sp>
    </p:spTree>
    <p:extLst>
      <p:ext uri="{BB962C8B-B14F-4D97-AF65-F5344CB8AC3E}">
        <p14:creationId xmlns:p14="http://schemas.microsoft.com/office/powerpoint/2010/main" val="12776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1711" y="327518"/>
            <a:ext cx="8783124" cy="523220"/>
          </a:xfrm>
          <a:prstGeom prst="rect">
            <a:avLst/>
          </a:prstGeom>
          <a:noFill/>
        </p:spPr>
        <p:txBody>
          <a:bodyPr wrap="square" rtlCol="0">
            <a:spAutoFit/>
          </a:bodyPr>
          <a:lstStyle/>
          <a:p>
            <a:pPr algn="ctr"/>
            <a:r>
              <a:rPr lang="en-US" altLang="zh-CN" sz="2800" b="1" u="sng" smtClean="0">
                <a:solidFill>
                  <a:schemeClr val="tx1">
                    <a:lumMod val="75000"/>
                    <a:lumOff val="25000"/>
                  </a:schemeClr>
                </a:solidFill>
              </a:rPr>
              <a:t>2.2.2 </a:t>
            </a:r>
            <a:r>
              <a:rPr lang="en-US" altLang="zh-CN" sz="2800" b="1" u="sng" dirty="0" smtClean="0">
                <a:solidFill>
                  <a:schemeClr val="tx1">
                    <a:lumMod val="75000"/>
                    <a:lumOff val="25000"/>
                  </a:schemeClr>
                </a:solidFill>
              </a:rPr>
              <a:t>Academic writing strategies in the literature  </a:t>
            </a:r>
            <a:endParaRPr lang="zh-CN" altLang="en-US" sz="2800" b="1" u="sng" dirty="0">
              <a:solidFill>
                <a:schemeClr val="tx1">
                  <a:lumMod val="75000"/>
                  <a:lumOff val="25000"/>
                </a:schemeClr>
              </a:solidFill>
            </a:endParaRPr>
          </a:p>
        </p:txBody>
      </p:sp>
      <p:graphicFrame>
        <p:nvGraphicFramePr>
          <p:cNvPr id="10" name="Diagram 9"/>
          <p:cNvGraphicFramePr/>
          <p:nvPr>
            <p:extLst>
              <p:ext uri="{D42A27DB-BD31-4B8C-83A1-F6EECF244321}">
                <p14:modId xmlns:p14="http://schemas.microsoft.com/office/powerpoint/2010/main" val="309068362"/>
              </p:ext>
            </p:extLst>
          </p:nvPr>
        </p:nvGraphicFramePr>
        <p:xfrm>
          <a:off x="2545186" y="1325217"/>
          <a:ext cx="3631094" cy="304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Seranta Garis 1 11"/>
          <p:cNvSpPr/>
          <p:nvPr/>
        </p:nvSpPr>
        <p:spPr>
          <a:xfrm>
            <a:off x="5828733" y="2652664"/>
            <a:ext cx="2963293" cy="1461525"/>
          </a:xfrm>
          <a:prstGeom prst="borderCallout1">
            <a:avLst>
              <a:gd name="adj1" fmla="val 1860"/>
              <a:gd name="adj2" fmla="val -1785"/>
              <a:gd name="adj3" fmla="val 17732"/>
              <a:gd name="adj4" fmla="val -34905"/>
            </a:avLst>
          </a:prstGeom>
        </p:spPr>
        <p:style>
          <a:lnRef idx="2">
            <a:schemeClr val="dk1"/>
          </a:lnRef>
          <a:fillRef idx="1">
            <a:schemeClr val="lt1"/>
          </a:fillRef>
          <a:effectRef idx="0">
            <a:schemeClr val="dk1"/>
          </a:effectRef>
          <a:fontRef idx="minor">
            <a:schemeClr val="dk1"/>
          </a:fontRef>
        </p:style>
        <p:txBody>
          <a:bodyPr rtlCol="0" anchor="ctr"/>
          <a:lstStyle/>
          <a:p>
            <a:r>
              <a:rPr lang="id-ID" sz="1200" b="1" u="sng" dirty="0" err="1" smtClean="0"/>
              <a:t>Writing</a:t>
            </a:r>
            <a:r>
              <a:rPr lang="id-ID" sz="1200" b="1" u="sng" dirty="0" smtClean="0"/>
              <a:t> </a:t>
            </a:r>
            <a:r>
              <a:rPr lang="id-ID" sz="1200" b="1" u="sng" dirty="0" err="1" smtClean="0"/>
              <a:t>strategies</a:t>
            </a:r>
            <a:r>
              <a:rPr lang="id-ID" sz="1200" b="1" u="sng" dirty="0" smtClean="0"/>
              <a:t> in L2 </a:t>
            </a:r>
            <a:r>
              <a:rPr lang="id-ID" sz="1200" b="1" u="sng" dirty="0" err="1" smtClean="0"/>
              <a:t>academic</a:t>
            </a:r>
            <a:r>
              <a:rPr lang="id-ID" sz="1200" b="1" u="sng" dirty="0" smtClean="0"/>
              <a:t> </a:t>
            </a:r>
            <a:r>
              <a:rPr lang="id-ID" sz="1200" b="1" u="sng" dirty="0" err="1" smtClean="0"/>
              <a:t>writing</a:t>
            </a:r>
            <a:r>
              <a:rPr lang="id-ID" sz="1200" b="1" u="sng" dirty="0" smtClean="0"/>
              <a:t>:  </a:t>
            </a:r>
          </a:p>
          <a:p>
            <a:pPr marL="171450" indent="-171450" algn="just">
              <a:buFont typeface="Arial" charset="0"/>
              <a:buChar char="•"/>
            </a:pPr>
            <a:r>
              <a:rPr lang="id-ID" sz="1200" dirty="0" err="1" smtClean="0"/>
              <a:t>Metacognitive</a:t>
            </a:r>
            <a:r>
              <a:rPr lang="id-ID" sz="1200" dirty="0" smtClean="0"/>
              <a:t> </a:t>
            </a:r>
            <a:r>
              <a:rPr lang="id-ID" sz="1200" dirty="0" err="1" smtClean="0"/>
              <a:t>strategies</a:t>
            </a:r>
            <a:r>
              <a:rPr lang="id-ID" sz="1200" dirty="0" smtClean="0"/>
              <a:t> (e.g., </a:t>
            </a:r>
            <a:r>
              <a:rPr lang="id-ID" sz="1200" dirty="0" err="1" smtClean="0"/>
              <a:t>planning</a:t>
            </a:r>
            <a:r>
              <a:rPr lang="id-ID" sz="1200" dirty="0" smtClean="0"/>
              <a:t>, </a:t>
            </a:r>
            <a:r>
              <a:rPr lang="id-ID" sz="1200" dirty="0" err="1" smtClean="0"/>
              <a:t>monitoring</a:t>
            </a:r>
            <a:r>
              <a:rPr lang="id-ID" sz="1200" dirty="0" smtClean="0"/>
              <a:t>)</a:t>
            </a:r>
          </a:p>
          <a:p>
            <a:pPr marL="171450" indent="-171450" algn="just">
              <a:buFont typeface="Arial" charset="0"/>
              <a:buChar char="•"/>
            </a:pPr>
            <a:r>
              <a:rPr lang="id-ID" sz="1200" dirty="0" err="1" smtClean="0"/>
              <a:t>Cognitive</a:t>
            </a:r>
            <a:r>
              <a:rPr lang="id-ID" sz="1200" dirty="0" smtClean="0"/>
              <a:t> </a:t>
            </a:r>
            <a:r>
              <a:rPr lang="id-ID" sz="1200" dirty="0" err="1" smtClean="0"/>
              <a:t>strategies</a:t>
            </a:r>
            <a:r>
              <a:rPr lang="id-ID" sz="1200" dirty="0" smtClean="0"/>
              <a:t> (e.g., </a:t>
            </a:r>
            <a:r>
              <a:rPr lang="id-ID" sz="1200" dirty="0" err="1" smtClean="0"/>
              <a:t>summarising</a:t>
            </a:r>
            <a:r>
              <a:rPr lang="id-ID" sz="1200" dirty="0" smtClean="0"/>
              <a:t>, </a:t>
            </a:r>
            <a:r>
              <a:rPr lang="id-ID" sz="1200" dirty="0" err="1" smtClean="0"/>
              <a:t>paraphrasing</a:t>
            </a:r>
            <a:r>
              <a:rPr lang="id-ID" sz="1200" dirty="0" smtClean="0"/>
              <a:t>)</a:t>
            </a:r>
          </a:p>
          <a:p>
            <a:pPr marL="171450" indent="-171450" algn="just">
              <a:buFont typeface="Arial" charset="0"/>
              <a:buChar char="•"/>
            </a:pPr>
            <a:r>
              <a:rPr lang="id-ID" sz="1200" dirty="0" err="1" smtClean="0"/>
              <a:t>Comprehension</a:t>
            </a:r>
            <a:r>
              <a:rPr lang="id-ID" sz="1200" dirty="0" smtClean="0"/>
              <a:t> </a:t>
            </a:r>
            <a:r>
              <a:rPr lang="id-ID" sz="1200" dirty="0" err="1" smtClean="0"/>
              <a:t>strategies</a:t>
            </a:r>
            <a:r>
              <a:rPr lang="id-ID" sz="1200" dirty="0" smtClean="0"/>
              <a:t> (</a:t>
            </a:r>
            <a:r>
              <a:rPr lang="id-ID" sz="1200" dirty="0" err="1" smtClean="0"/>
              <a:t>re-reading</a:t>
            </a:r>
            <a:r>
              <a:rPr lang="id-ID" sz="1200" dirty="0" smtClean="0"/>
              <a:t>)</a:t>
            </a:r>
          </a:p>
          <a:p>
            <a:pPr marL="171450" indent="-171450" algn="just">
              <a:buFont typeface="Arial" charset="0"/>
              <a:buChar char="•"/>
            </a:pPr>
            <a:r>
              <a:rPr lang="en-US" sz="1200" dirty="0" smtClean="0"/>
              <a:t>S</a:t>
            </a:r>
            <a:r>
              <a:rPr lang="id-ID" sz="1200" dirty="0" err="1" smtClean="0"/>
              <a:t>ocio-affective</a:t>
            </a:r>
            <a:r>
              <a:rPr lang="id-ID" sz="1200" dirty="0" smtClean="0"/>
              <a:t> </a:t>
            </a:r>
            <a:r>
              <a:rPr lang="id-ID" sz="1200" dirty="0" err="1" smtClean="0"/>
              <a:t>stratgies</a:t>
            </a:r>
            <a:r>
              <a:rPr lang="id-ID" sz="1200" dirty="0" smtClean="0"/>
              <a:t> (e.g., </a:t>
            </a:r>
            <a:r>
              <a:rPr lang="id-ID" sz="1200" dirty="0" err="1" smtClean="0"/>
              <a:t>cooperative</a:t>
            </a:r>
            <a:r>
              <a:rPr lang="id-ID" sz="1200" dirty="0" smtClean="0"/>
              <a:t> </a:t>
            </a:r>
            <a:r>
              <a:rPr lang="id-ID" sz="1200" dirty="0" err="1" smtClean="0"/>
              <a:t>planning</a:t>
            </a:r>
            <a:r>
              <a:rPr lang="id-ID" sz="1200" dirty="0" smtClean="0"/>
              <a:t>)</a:t>
            </a:r>
            <a:endParaRPr lang="id-ID" sz="1200" dirty="0"/>
          </a:p>
        </p:txBody>
      </p:sp>
      <p:sp>
        <p:nvSpPr>
          <p:cNvPr id="44" name="Seranta Garis 1 43"/>
          <p:cNvSpPr/>
          <p:nvPr/>
        </p:nvSpPr>
        <p:spPr>
          <a:xfrm>
            <a:off x="5672540" y="1083739"/>
            <a:ext cx="3008873" cy="1094446"/>
          </a:xfrm>
          <a:prstGeom prst="borderCallout1">
            <a:avLst>
              <a:gd name="adj1" fmla="val 4098"/>
              <a:gd name="adj2" fmla="val -325"/>
              <a:gd name="adj3" fmla="val 50638"/>
              <a:gd name="adj4" fmla="val -32675"/>
            </a:avLst>
          </a:prstGeom>
        </p:spPr>
        <p:style>
          <a:lnRef idx="2">
            <a:schemeClr val="dk1"/>
          </a:lnRef>
          <a:fillRef idx="1">
            <a:schemeClr val="lt1"/>
          </a:fillRef>
          <a:effectRef idx="0">
            <a:schemeClr val="dk1"/>
          </a:effectRef>
          <a:fontRef idx="minor">
            <a:schemeClr val="dk1"/>
          </a:fontRef>
        </p:style>
        <p:txBody>
          <a:bodyPr rtlCol="0" anchor="ctr"/>
          <a:lstStyle/>
          <a:p>
            <a:r>
              <a:rPr lang="id-ID" sz="1200" b="1" u="sng" dirty="0" err="1" smtClean="0"/>
              <a:t>Metacognitive</a:t>
            </a:r>
            <a:r>
              <a:rPr lang="id-ID" sz="1200" b="1" u="sng" dirty="0" smtClean="0"/>
              <a:t> </a:t>
            </a:r>
            <a:r>
              <a:rPr lang="id-ID" sz="1200" b="1" u="sng" dirty="0" err="1" smtClean="0"/>
              <a:t>strategies</a:t>
            </a:r>
            <a:r>
              <a:rPr lang="id-ID" sz="1200" b="1" u="sng" dirty="0" smtClean="0"/>
              <a:t> : </a:t>
            </a:r>
          </a:p>
          <a:p>
            <a:pPr marL="171450" indent="-171450">
              <a:buFont typeface="Arial" charset="0"/>
              <a:buChar char="•"/>
            </a:pPr>
            <a:r>
              <a:rPr lang="id-ID" sz="1200" dirty="0" err="1" smtClean="0"/>
              <a:t>Planning</a:t>
            </a:r>
            <a:r>
              <a:rPr lang="id-ID" sz="1200" dirty="0" smtClean="0"/>
              <a:t>, </a:t>
            </a:r>
            <a:r>
              <a:rPr lang="id-ID" sz="1200" dirty="0" err="1" smtClean="0"/>
              <a:t>monitoring</a:t>
            </a:r>
            <a:r>
              <a:rPr lang="id-ID" sz="1200" dirty="0" smtClean="0"/>
              <a:t>, </a:t>
            </a:r>
            <a:r>
              <a:rPr lang="id-ID" sz="1200" dirty="0" err="1" smtClean="0"/>
              <a:t>and</a:t>
            </a:r>
            <a:r>
              <a:rPr lang="id-ID" sz="1200" dirty="0" smtClean="0"/>
              <a:t> </a:t>
            </a:r>
            <a:r>
              <a:rPr lang="id-ID" sz="1200" dirty="0" err="1" smtClean="0"/>
              <a:t>evaluation</a:t>
            </a:r>
            <a:endParaRPr lang="en-US" sz="1200" dirty="0" smtClean="0"/>
          </a:p>
          <a:p>
            <a:pPr marL="171450" indent="-171450">
              <a:buFont typeface="Arial" charset="0"/>
              <a:buChar char="•"/>
            </a:pPr>
            <a:r>
              <a:rPr lang="en-US" sz="1200" dirty="0" smtClean="0"/>
              <a:t>Preparing and planning questions at the beginning of writing, while, and after writin</a:t>
            </a:r>
            <a:r>
              <a:rPr lang="en-US" sz="1200" dirty="0"/>
              <a:t>g</a:t>
            </a:r>
            <a:endParaRPr lang="id-ID" sz="1200" dirty="0"/>
          </a:p>
        </p:txBody>
      </p:sp>
      <p:sp>
        <p:nvSpPr>
          <p:cNvPr id="45" name="Seranta Garis 1 44"/>
          <p:cNvSpPr/>
          <p:nvPr/>
        </p:nvSpPr>
        <p:spPr>
          <a:xfrm>
            <a:off x="259311" y="885611"/>
            <a:ext cx="2509498" cy="1788789"/>
          </a:xfrm>
          <a:prstGeom prst="borderCallout1">
            <a:avLst>
              <a:gd name="adj1" fmla="val 69400"/>
              <a:gd name="adj2" fmla="val 137686"/>
              <a:gd name="adj3" fmla="val 607"/>
              <a:gd name="adj4" fmla="val 99768"/>
            </a:avLst>
          </a:prstGeom>
        </p:spPr>
        <p:style>
          <a:lnRef idx="2">
            <a:schemeClr val="dk1"/>
          </a:lnRef>
          <a:fillRef idx="1">
            <a:schemeClr val="lt1"/>
          </a:fillRef>
          <a:effectRef idx="0">
            <a:schemeClr val="dk1"/>
          </a:effectRef>
          <a:fontRef idx="minor">
            <a:schemeClr val="dk1"/>
          </a:fontRef>
        </p:style>
        <p:txBody>
          <a:bodyPr rtlCol="0" anchor="ctr"/>
          <a:lstStyle/>
          <a:p>
            <a:endParaRPr lang="id-ID" sz="1200" b="1" u="sng" dirty="0" smtClean="0"/>
          </a:p>
          <a:p>
            <a:r>
              <a:rPr lang="id-ID" sz="1200" b="1" u="sng" dirty="0" err="1" smtClean="0"/>
              <a:t>Types</a:t>
            </a:r>
            <a:r>
              <a:rPr lang="id-ID" sz="1200" b="1" u="sng" dirty="0" smtClean="0"/>
              <a:t> </a:t>
            </a:r>
            <a:r>
              <a:rPr lang="id-ID" sz="1200" b="1" u="sng" dirty="0" err="1" smtClean="0"/>
              <a:t>of</a:t>
            </a:r>
            <a:r>
              <a:rPr lang="id-ID" sz="1200" b="1" u="sng" dirty="0" smtClean="0"/>
              <a:t> </a:t>
            </a:r>
            <a:r>
              <a:rPr lang="id-ID" sz="1200" b="1" u="sng" dirty="0" err="1" smtClean="0"/>
              <a:t>academic</a:t>
            </a:r>
            <a:r>
              <a:rPr lang="id-ID" sz="1200" b="1" u="sng" dirty="0" smtClean="0"/>
              <a:t> </a:t>
            </a:r>
            <a:r>
              <a:rPr lang="id-ID" sz="1200" b="1" u="sng" dirty="0" err="1" smtClean="0"/>
              <a:t>writing</a:t>
            </a:r>
            <a:r>
              <a:rPr lang="id-ID" sz="1200" b="1" u="sng" dirty="0" smtClean="0"/>
              <a:t> </a:t>
            </a:r>
            <a:r>
              <a:rPr lang="id-ID" sz="1200" b="1" u="sng" dirty="0" err="1" smtClean="0"/>
              <a:t>strategies</a:t>
            </a:r>
            <a:r>
              <a:rPr lang="id-ID" sz="1200" b="1" u="sng" dirty="0" smtClean="0"/>
              <a:t> :</a:t>
            </a:r>
            <a:endParaRPr lang="id-ID" sz="1200" b="1" u="sng" dirty="0"/>
          </a:p>
          <a:p>
            <a:pPr marL="171450" indent="-171450">
              <a:buFont typeface="Arial" charset="0"/>
              <a:buChar char="•"/>
            </a:pPr>
            <a:r>
              <a:rPr lang="id-ID" sz="1200" dirty="0" err="1" smtClean="0"/>
              <a:t>Cognitive</a:t>
            </a:r>
            <a:r>
              <a:rPr lang="id-ID" sz="1200" dirty="0" smtClean="0"/>
              <a:t> </a:t>
            </a:r>
            <a:r>
              <a:rPr lang="id-ID" sz="1200" dirty="0" err="1" smtClean="0"/>
              <a:t>strategies</a:t>
            </a:r>
            <a:r>
              <a:rPr lang="id-ID" sz="1200" dirty="0" smtClean="0"/>
              <a:t> (e.g., </a:t>
            </a:r>
            <a:r>
              <a:rPr lang="id-ID" sz="1200" dirty="0" err="1" smtClean="0"/>
              <a:t>revising</a:t>
            </a:r>
            <a:r>
              <a:rPr lang="id-ID" sz="1200" dirty="0" smtClean="0"/>
              <a:t> </a:t>
            </a:r>
            <a:r>
              <a:rPr lang="id-ID" sz="1200" dirty="0" err="1" smtClean="0"/>
              <a:t>grammar</a:t>
            </a:r>
            <a:r>
              <a:rPr lang="id-ID" sz="1200" dirty="0" smtClean="0"/>
              <a:t>)</a:t>
            </a:r>
          </a:p>
          <a:p>
            <a:pPr marL="171450" indent="-171450">
              <a:buFont typeface="Arial" charset="0"/>
              <a:buChar char="•"/>
            </a:pPr>
            <a:r>
              <a:rPr lang="en-US" sz="1200" dirty="0" smtClean="0"/>
              <a:t>B</a:t>
            </a:r>
            <a:r>
              <a:rPr lang="id-ID" sz="1200" dirty="0" err="1" smtClean="0"/>
              <a:t>acktracking</a:t>
            </a:r>
            <a:r>
              <a:rPr lang="id-ID" sz="1200" dirty="0" smtClean="0"/>
              <a:t> (e.g., </a:t>
            </a:r>
            <a:r>
              <a:rPr lang="id-ID" sz="1200" dirty="0" err="1" smtClean="0"/>
              <a:t>rereading</a:t>
            </a:r>
            <a:r>
              <a:rPr lang="id-ID" sz="1200" dirty="0" smtClean="0"/>
              <a:t>)</a:t>
            </a:r>
          </a:p>
          <a:p>
            <a:pPr marL="171450" indent="-171450">
              <a:buFont typeface="Arial" charset="0"/>
              <a:buChar char="•"/>
            </a:pPr>
            <a:r>
              <a:rPr lang="en-US" sz="1200" dirty="0" smtClean="0"/>
              <a:t>S</a:t>
            </a:r>
            <a:r>
              <a:rPr lang="id-ID" sz="1200" dirty="0" err="1" smtClean="0"/>
              <a:t>eeking</a:t>
            </a:r>
            <a:r>
              <a:rPr lang="id-ID" sz="1200" dirty="0" smtClean="0"/>
              <a:t> tutor </a:t>
            </a:r>
            <a:r>
              <a:rPr lang="id-ID" sz="1200" dirty="0" err="1" smtClean="0"/>
              <a:t>support</a:t>
            </a:r>
            <a:r>
              <a:rPr lang="id-ID" sz="1200" dirty="0" smtClean="0"/>
              <a:t> </a:t>
            </a:r>
          </a:p>
          <a:p>
            <a:pPr marL="171450" indent="-171450">
              <a:buFont typeface="Arial" charset="0"/>
              <a:buChar char="•"/>
            </a:pPr>
            <a:r>
              <a:rPr lang="id-ID" sz="1200" dirty="0" err="1" smtClean="0"/>
              <a:t>Teachers</a:t>
            </a:r>
            <a:r>
              <a:rPr lang="id-ID" sz="1200" dirty="0" smtClean="0"/>
              <a:t>’ </a:t>
            </a:r>
            <a:r>
              <a:rPr lang="id-ID" sz="1200" dirty="0" err="1" smtClean="0"/>
              <a:t>feedback</a:t>
            </a:r>
            <a:endParaRPr lang="id-ID" sz="1200" dirty="0" smtClean="0"/>
          </a:p>
          <a:p>
            <a:pPr marL="171450" indent="-171450">
              <a:buFont typeface="Arial" charset="0"/>
              <a:buChar char="•"/>
            </a:pPr>
            <a:r>
              <a:rPr lang="en-US" sz="1200" dirty="0" smtClean="0"/>
              <a:t>T</a:t>
            </a:r>
            <a:r>
              <a:rPr lang="id-ID" sz="1200" dirty="0" smtClean="0"/>
              <a:t>he </a:t>
            </a:r>
            <a:r>
              <a:rPr lang="id-ID" sz="1200" dirty="0" err="1" smtClean="0"/>
              <a:t>use</a:t>
            </a:r>
            <a:r>
              <a:rPr lang="id-ID" sz="1200" dirty="0" smtClean="0"/>
              <a:t> </a:t>
            </a:r>
            <a:r>
              <a:rPr lang="id-ID" sz="1200" dirty="0" err="1" smtClean="0"/>
              <a:t>of</a:t>
            </a:r>
            <a:r>
              <a:rPr lang="id-ID" sz="1200" dirty="0" smtClean="0"/>
              <a:t> </a:t>
            </a:r>
            <a:r>
              <a:rPr lang="id-ID" sz="1200" dirty="0" err="1" smtClean="0"/>
              <a:t>exemplary</a:t>
            </a:r>
            <a:r>
              <a:rPr lang="id-ID" sz="1200" dirty="0" smtClean="0"/>
              <a:t> </a:t>
            </a:r>
            <a:r>
              <a:rPr lang="id-ID" sz="1200" dirty="0" err="1" smtClean="0"/>
              <a:t>academic</a:t>
            </a:r>
            <a:r>
              <a:rPr lang="id-ID" sz="1200" dirty="0" smtClean="0"/>
              <a:t> </a:t>
            </a:r>
            <a:r>
              <a:rPr lang="id-ID" sz="1200" dirty="0" err="1" smtClean="0"/>
              <a:t>essays</a:t>
            </a:r>
            <a:r>
              <a:rPr lang="id-ID" sz="1200" dirty="0" smtClean="0"/>
              <a:t> </a:t>
            </a:r>
          </a:p>
          <a:p>
            <a:pPr marL="171450" indent="-171450">
              <a:buFont typeface="Arial" charset="0"/>
              <a:buChar char="•"/>
            </a:pPr>
            <a:endParaRPr lang="id-ID" sz="1200" b="1" dirty="0" smtClean="0"/>
          </a:p>
        </p:txBody>
      </p:sp>
      <p:sp>
        <p:nvSpPr>
          <p:cNvPr id="46" name="Seranta Garis 1 45"/>
          <p:cNvSpPr/>
          <p:nvPr/>
        </p:nvSpPr>
        <p:spPr>
          <a:xfrm>
            <a:off x="312958" y="2849217"/>
            <a:ext cx="2458827" cy="1311915"/>
          </a:xfrm>
          <a:prstGeom prst="borderCallout1">
            <a:avLst>
              <a:gd name="adj1" fmla="val 39035"/>
              <a:gd name="adj2" fmla="val 148634"/>
              <a:gd name="adj3" fmla="val 2132"/>
              <a:gd name="adj4" fmla="val 98170"/>
            </a:avLst>
          </a:prstGeom>
        </p:spPr>
        <p:style>
          <a:lnRef idx="2">
            <a:schemeClr val="dk1"/>
          </a:lnRef>
          <a:fillRef idx="1">
            <a:schemeClr val="lt1"/>
          </a:fillRef>
          <a:effectRef idx="0">
            <a:schemeClr val="dk1"/>
          </a:effectRef>
          <a:fontRef idx="minor">
            <a:schemeClr val="dk1"/>
          </a:fontRef>
        </p:style>
        <p:txBody>
          <a:bodyPr rtlCol="0" anchor="ctr"/>
          <a:lstStyle/>
          <a:p>
            <a:r>
              <a:rPr lang="en-US" sz="1200" b="1" u="sng" dirty="0" smtClean="0"/>
              <a:t>Cognitive and affective strategies </a:t>
            </a:r>
            <a:r>
              <a:rPr lang="en-US" sz="1200" b="1" u="sng" dirty="0"/>
              <a:t>:</a:t>
            </a:r>
            <a:endParaRPr lang="en-US" sz="1200" dirty="0" smtClean="0"/>
          </a:p>
          <a:p>
            <a:pPr marL="171450" indent="-171450">
              <a:buFont typeface="Arial" charset="0"/>
              <a:buChar char="•"/>
            </a:pPr>
            <a:r>
              <a:rPr lang="en-US" sz="1200" dirty="0" smtClean="0"/>
              <a:t>Planning </a:t>
            </a:r>
          </a:p>
          <a:p>
            <a:pPr marL="171450" indent="-171450">
              <a:buFont typeface="Arial" charset="0"/>
              <a:buChar char="•"/>
            </a:pPr>
            <a:r>
              <a:rPr lang="en-US" sz="1200" dirty="0" smtClean="0"/>
              <a:t>Execution</a:t>
            </a:r>
          </a:p>
          <a:p>
            <a:pPr marL="171450" indent="-171450">
              <a:buFont typeface="Arial" charset="0"/>
              <a:buChar char="•"/>
            </a:pPr>
            <a:r>
              <a:rPr lang="en-US" sz="1200" dirty="0" smtClean="0"/>
              <a:t>monitoring</a:t>
            </a:r>
          </a:p>
          <a:p>
            <a:pPr marL="171450" indent="-171450">
              <a:buFont typeface="Arial" charset="0"/>
              <a:buChar char="•"/>
            </a:pPr>
            <a:r>
              <a:rPr lang="en-US" sz="1200" dirty="0" smtClean="0"/>
              <a:t>Revising </a:t>
            </a:r>
          </a:p>
          <a:p>
            <a:pPr marL="171450" indent="-171450">
              <a:buFont typeface="Arial" charset="0"/>
              <a:buChar char="•"/>
            </a:pPr>
            <a:r>
              <a:rPr lang="en-US" sz="1200" dirty="0" smtClean="0"/>
              <a:t>Enjoyment vs anxiety </a:t>
            </a:r>
          </a:p>
          <a:p>
            <a:endParaRPr lang="id-ID" sz="1200" dirty="0" smtClean="0"/>
          </a:p>
        </p:txBody>
      </p:sp>
      <p:sp>
        <p:nvSpPr>
          <p:cNvPr id="8" name="Seranta Garis 1 7"/>
          <p:cNvSpPr/>
          <p:nvPr/>
        </p:nvSpPr>
        <p:spPr>
          <a:xfrm>
            <a:off x="744279" y="4476327"/>
            <a:ext cx="6857999" cy="510344"/>
          </a:xfrm>
          <a:prstGeom prst="borderCallout1">
            <a:avLst>
              <a:gd name="adj1" fmla="val -112128"/>
              <a:gd name="adj2" fmla="val 51937"/>
              <a:gd name="adj3" fmla="val 4215"/>
              <a:gd name="adj4" fmla="val 47782"/>
            </a:avLst>
          </a:prstGeom>
        </p:spPr>
        <p:style>
          <a:lnRef idx="2">
            <a:schemeClr val="dk1"/>
          </a:lnRef>
          <a:fillRef idx="1">
            <a:schemeClr val="lt1"/>
          </a:fillRef>
          <a:effectRef idx="0">
            <a:schemeClr val="dk1"/>
          </a:effectRef>
          <a:fontRef idx="minor">
            <a:schemeClr val="dk1"/>
          </a:fontRef>
        </p:style>
        <p:txBody>
          <a:bodyPr rtlCol="0" anchor="ctr"/>
          <a:lstStyle/>
          <a:p>
            <a:r>
              <a:rPr lang="id-ID" sz="1200" b="1" u="sng" dirty="0" err="1" smtClean="0"/>
              <a:t>Metacognitive</a:t>
            </a:r>
            <a:r>
              <a:rPr lang="id-ID" sz="1200" b="1" u="sng" dirty="0" smtClean="0"/>
              <a:t> </a:t>
            </a:r>
            <a:r>
              <a:rPr lang="id-ID" sz="1200" b="1" u="sng" dirty="0" err="1" smtClean="0"/>
              <a:t>strategies</a:t>
            </a:r>
            <a:r>
              <a:rPr lang="id-ID" sz="1200" b="1" u="sng" dirty="0" smtClean="0"/>
              <a:t> : </a:t>
            </a:r>
            <a:r>
              <a:rPr lang="id-ID" sz="1200" dirty="0" err="1" smtClean="0"/>
              <a:t>task</a:t>
            </a:r>
            <a:r>
              <a:rPr lang="id-ID" sz="1200" dirty="0" smtClean="0"/>
              <a:t> </a:t>
            </a:r>
            <a:r>
              <a:rPr lang="id-ID" sz="1200" dirty="0" err="1" smtClean="0"/>
              <a:t>interpretation</a:t>
            </a:r>
            <a:r>
              <a:rPr lang="id-ID" sz="1200" dirty="0" smtClean="0"/>
              <a:t>, </a:t>
            </a:r>
            <a:r>
              <a:rPr lang="id-ID" sz="1200" dirty="0" err="1" smtClean="0"/>
              <a:t>planning</a:t>
            </a:r>
            <a:r>
              <a:rPr lang="id-ID" sz="1200" dirty="0" smtClean="0"/>
              <a:t>, </a:t>
            </a:r>
            <a:r>
              <a:rPr lang="id-ID" sz="1200" dirty="0" err="1" smtClean="0"/>
              <a:t>translating</a:t>
            </a:r>
            <a:r>
              <a:rPr lang="id-ID" sz="1200" dirty="0" smtClean="0"/>
              <a:t>, </a:t>
            </a:r>
            <a:r>
              <a:rPr lang="id-ID" sz="1200" dirty="0" err="1" smtClean="0"/>
              <a:t>evaluating</a:t>
            </a:r>
            <a:r>
              <a:rPr lang="id-ID" sz="1200" dirty="0" smtClean="0"/>
              <a:t> &amp; </a:t>
            </a:r>
            <a:r>
              <a:rPr lang="id-ID" sz="1200" dirty="0" err="1" smtClean="0"/>
              <a:t>monitoring</a:t>
            </a:r>
            <a:r>
              <a:rPr lang="id-ID" sz="1200" dirty="0" smtClean="0"/>
              <a:t>, </a:t>
            </a:r>
            <a:r>
              <a:rPr lang="id-ID" sz="1200" dirty="0" err="1" smtClean="0"/>
              <a:t>and</a:t>
            </a:r>
            <a:r>
              <a:rPr lang="id-ID" sz="1200" dirty="0" smtClean="0"/>
              <a:t> </a:t>
            </a:r>
            <a:r>
              <a:rPr lang="id-ID" sz="1200" dirty="0" err="1" smtClean="0"/>
              <a:t>revising</a:t>
            </a:r>
            <a:endParaRPr lang="id-ID" sz="1200" dirty="0" smtClean="0"/>
          </a:p>
          <a:p>
            <a:endParaRPr lang="id-ID" sz="1200" dirty="0" smtClean="0"/>
          </a:p>
        </p:txBody>
      </p:sp>
      <p:sp>
        <p:nvSpPr>
          <p:cNvPr id="11" name="Tampungan Nomor Slide 2"/>
          <p:cNvSpPr txBox="1">
            <a:spLocks/>
          </p:cNvSpPr>
          <p:nvPr/>
        </p:nvSpPr>
        <p:spPr>
          <a:xfrm>
            <a:off x="8706237" y="4726817"/>
            <a:ext cx="269439"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latin typeface="Times" charset="0"/>
                <a:ea typeface="Times" charset="0"/>
                <a:cs typeface="Times" charset="0"/>
              </a:rPr>
              <a:t>7</a:t>
            </a:r>
            <a:endParaRPr lang="zh-CN" altLang="en-US" b="1" dirty="0">
              <a:latin typeface="Times" charset="0"/>
              <a:ea typeface="Times" charset="0"/>
              <a:cs typeface="Times" charset="0"/>
            </a:endParaRPr>
          </a:p>
        </p:txBody>
      </p:sp>
    </p:spTree>
    <p:extLst>
      <p:ext uri="{BB962C8B-B14F-4D97-AF65-F5344CB8AC3E}">
        <p14:creationId xmlns:p14="http://schemas.microsoft.com/office/powerpoint/2010/main" val="62228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animBg="1"/>
      <p:bldP spid="44" grpId="0" animBg="1"/>
      <p:bldP spid="45" grpId="0" animBg="1"/>
      <p:bldP spid="4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1">
                <a:lumMod val="5000"/>
                <a:lumOff val="95000"/>
              </a:schemeClr>
            </a:gs>
            <a:gs pos="65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6" name="Title 1"/>
          <p:cNvSpPr txBox="1"/>
          <p:nvPr/>
        </p:nvSpPr>
        <p:spPr>
          <a:xfrm>
            <a:off x="253365" y="3971151"/>
            <a:ext cx="8687435" cy="563880"/>
          </a:xfrm>
          <a:prstGeom prst="rect">
            <a:avLst/>
          </a:prstGeom>
        </p:spPr>
        <p:txBody>
          <a:bodyPr vert="horz" lIns="82296" tIns="41148" rIns="82296" bIns="41148" rtlCol="0" anchor="ctr" anchorCtr="0">
            <a:noAutofit/>
          </a:bodyPr>
          <a:lstStyle>
            <a:lvl1pPr algn="l" defTabSz="914400" rtl="0" eaLnBrk="1" latinLnBrk="0" hangingPunct="1">
              <a:spcBef>
                <a:spcPct val="0"/>
              </a:spcBef>
              <a:buNone/>
              <a:defRPr lang="en-US" sz="4400" kern="1200" dirty="0">
                <a:solidFill>
                  <a:schemeClr val="tx1"/>
                </a:solidFill>
                <a:latin typeface="+mj-lt"/>
                <a:ea typeface="+mj-ea"/>
                <a:cs typeface="+mj-cs"/>
              </a:defRPr>
            </a:lvl1pPr>
          </a:lstStyle>
          <a:p>
            <a:pPr algn="r"/>
            <a:r>
              <a:rPr lang="en-US" sz="1350" dirty="0"/>
              <a:t>Mu, C. (2005). A Taxonomy of ESL Writing Strategies. </a:t>
            </a:r>
            <a:r>
              <a:rPr lang="en-US" sz="1350" i="1" dirty="0"/>
              <a:t>Proceedings Redesigning Pedagogy: Research, Policy, Practice</a:t>
            </a:r>
            <a:r>
              <a:rPr lang="en-US" sz="1350" dirty="0"/>
              <a:t>, </a:t>
            </a:r>
            <a:r>
              <a:rPr lang="en-US" sz="1350" dirty="0" smtClean="0"/>
              <a:t>p.9.</a:t>
            </a:r>
            <a:endParaRPr lang="en-US" sz="1350" dirty="0"/>
          </a:p>
        </p:txBody>
      </p:sp>
      <p:graphicFrame>
        <p:nvGraphicFramePr>
          <p:cNvPr id="2" name="Diagram 1"/>
          <p:cNvGraphicFramePr/>
          <p:nvPr>
            <p:extLst>
              <p:ext uri="{D42A27DB-BD31-4B8C-83A1-F6EECF244321}">
                <p14:modId xmlns:p14="http://schemas.microsoft.com/office/powerpoint/2010/main" val="1748629506"/>
              </p:ext>
            </p:extLst>
          </p:nvPr>
        </p:nvGraphicFramePr>
        <p:xfrm>
          <a:off x="253365" y="1005841"/>
          <a:ext cx="8687435" cy="3051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Box 6"/>
          <p:cNvSpPr txBox="1"/>
          <p:nvPr/>
        </p:nvSpPr>
        <p:spPr>
          <a:xfrm>
            <a:off x="401955" y="565785"/>
            <a:ext cx="6513193" cy="461665"/>
          </a:xfrm>
          <a:prstGeom prst="rect">
            <a:avLst/>
          </a:prstGeom>
          <a:noFill/>
        </p:spPr>
        <p:txBody>
          <a:bodyPr wrap="none" rtlCol="0" anchor="t">
            <a:spAutoFit/>
          </a:bodyPr>
          <a:lstStyle/>
          <a:p>
            <a:pPr algn="l"/>
            <a:r>
              <a:rPr lang="en-US" sz="2400" b="1" u="sng" dirty="0" smtClean="0">
                <a:solidFill>
                  <a:schemeClr val="tx1"/>
                </a:solidFill>
                <a:latin typeface="Calibri Bold" panose="020F0502020204030204" charset="0"/>
                <a:cs typeface="Calibri Bold" panose="020F0502020204030204" charset="0"/>
                <a:sym typeface="+mn-ea"/>
              </a:rPr>
              <a:t>2.2.3 </a:t>
            </a:r>
            <a:r>
              <a:rPr lang="en-US" sz="2400" b="1" u="sng" dirty="0" smtClean="0">
                <a:sym typeface="+mn-ea"/>
              </a:rPr>
              <a:t>A Taxonomy of L2 English Writing Strategies </a:t>
            </a:r>
            <a:endParaRPr lang="en-US" sz="2400" b="1" u="sng" dirty="0" smtClean="0">
              <a:solidFill>
                <a:schemeClr val="tx1"/>
              </a:solidFill>
              <a:latin typeface="Calibri Bold" panose="020F0502020204030204" charset="0"/>
              <a:cs typeface="Calibri Bold" panose="020F0502020204030204" charset="0"/>
              <a:sym typeface="+mn-ea"/>
            </a:endParaRPr>
          </a:p>
        </p:txBody>
      </p:sp>
      <p:sp>
        <p:nvSpPr>
          <p:cNvPr id="8" name="Tampungan Nomor Slide 2"/>
          <p:cNvSpPr txBox="1">
            <a:spLocks/>
          </p:cNvSpPr>
          <p:nvPr/>
        </p:nvSpPr>
        <p:spPr>
          <a:xfrm>
            <a:off x="8706237" y="4726817"/>
            <a:ext cx="269439"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smtClean="0">
                <a:latin typeface="Times" charset="0"/>
                <a:ea typeface="Times" charset="0"/>
                <a:cs typeface="Times" charset="0"/>
              </a:rPr>
              <a:t>8</a:t>
            </a:r>
            <a:endParaRPr lang="zh-CN" altLang="en-US" b="1" dirty="0">
              <a:latin typeface="Time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image_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024" y="2238444"/>
            <a:ext cx="2014933" cy="1796241"/>
          </a:xfrm>
          <a:prstGeom prst="rect">
            <a:avLst/>
          </a:prstGeom>
        </p:spPr>
      </p:pic>
      <p:sp>
        <p:nvSpPr>
          <p:cNvPr id="4" name="文本框 3"/>
          <p:cNvSpPr txBox="1"/>
          <p:nvPr/>
        </p:nvSpPr>
        <p:spPr>
          <a:xfrm>
            <a:off x="148282" y="465588"/>
            <a:ext cx="2755556" cy="954107"/>
          </a:xfrm>
          <a:prstGeom prst="rect">
            <a:avLst/>
          </a:prstGeom>
          <a:noFill/>
        </p:spPr>
        <p:txBody>
          <a:bodyPr wrap="square" rtlCol="0">
            <a:spAutoFit/>
          </a:bodyPr>
          <a:lstStyle/>
          <a:p>
            <a:pPr algn="ctr"/>
            <a:r>
              <a:rPr lang="en-US" altLang="zh-CN" sz="2800" b="1" u="sng" dirty="0" smtClean="0">
                <a:solidFill>
                  <a:schemeClr val="tx1">
                    <a:lumMod val="75000"/>
                    <a:lumOff val="25000"/>
                  </a:schemeClr>
                </a:solidFill>
              </a:rPr>
              <a:t>3. Research Method</a:t>
            </a:r>
            <a:endParaRPr lang="zh-CN" altLang="en-US" sz="2800" b="1" u="sng" dirty="0">
              <a:solidFill>
                <a:schemeClr val="tx1">
                  <a:lumMod val="75000"/>
                  <a:lumOff val="25000"/>
                </a:schemeClr>
              </a:solidFill>
            </a:endParaRPr>
          </a:p>
        </p:txBody>
      </p:sp>
      <p:grpSp>
        <p:nvGrpSpPr>
          <p:cNvPr id="18" name="组合 17"/>
          <p:cNvGrpSpPr/>
          <p:nvPr/>
        </p:nvGrpSpPr>
        <p:grpSpPr>
          <a:xfrm>
            <a:off x="492024" y="1815113"/>
            <a:ext cx="2013469" cy="384929"/>
            <a:chOff x="1874938" y="2432807"/>
            <a:chExt cx="1627464" cy="352337"/>
          </a:xfrm>
        </p:grpSpPr>
        <p:sp>
          <p:nvSpPr>
            <p:cNvPr id="6" name="矩形 5"/>
            <p:cNvSpPr/>
            <p:nvPr/>
          </p:nvSpPr>
          <p:spPr>
            <a:xfrm>
              <a:off x="1874938" y="2432807"/>
              <a:ext cx="1627464" cy="352337"/>
            </a:xfrm>
            <a:prstGeom prst="rect">
              <a:avLst/>
            </a:prstGeom>
            <a:solidFill>
              <a:srgbClr val="F88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直角三角形 16"/>
            <p:cNvSpPr/>
            <p:nvPr/>
          </p:nvSpPr>
          <p:spPr>
            <a:xfrm flipH="1" flipV="1">
              <a:off x="3372374" y="2662737"/>
              <a:ext cx="130027" cy="118554"/>
            </a:xfrm>
            <a:prstGeom prst="rtTriangle">
              <a:avLst/>
            </a:prstGeom>
            <a:solidFill>
              <a:srgbClr val="EA65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p:cNvSpPr txBox="1"/>
          <p:nvPr/>
        </p:nvSpPr>
        <p:spPr>
          <a:xfrm>
            <a:off x="420218" y="1863165"/>
            <a:ext cx="2157080" cy="307777"/>
          </a:xfrm>
          <a:prstGeom prst="rect">
            <a:avLst/>
          </a:prstGeom>
          <a:noFill/>
        </p:spPr>
        <p:txBody>
          <a:bodyPr wrap="square" rtlCol="0">
            <a:spAutoFit/>
          </a:bodyPr>
          <a:lstStyle/>
          <a:p>
            <a:pPr algn="ctr"/>
            <a:r>
              <a:rPr lang="en-US" altLang="zh-CN" sz="1400" b="1" dirty="0" smtClean="0">
                <a:solidFill>
                  <a:schemeClr val="bg1"/>
                </a:solidFill>
              </a:rPr>
              <a:t>3.1 Participants</a:t>
            </a:r>
            <a:endParaRPr lang="zh-CN" altLang="en-US" sz="1400" b="1" dirty="0">
              <a:solidFill>
                <a:schemeClr val="bg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279456668"/>
              </p:ext>
            </p:extLst>
          </p:nvPr>
        </p:nvGraphicFramePr>
        <p:xfrm>
          <a:off x="2935751" y="41323"/>
          <a:ext cx="5915760" cy="4903051"/>
        </p:xfrm>
        <a:graphic>
          <a:graphicData uri="http://schemas.openxmlformats.org/drawingml/2006/table">
            <a:tbl>
              <a:tblPr firstRow="1" bandRow="1">
                <a:tableStyleId>{5C22544A-7EE6-4342-B048-85BDC9FD1C3A}</a:tableStyleId>
              </a:tblPr>
              <a:tblGrid>
                <a:gridCol w="340849"/>
                <a:gridCol w="809467"/>
                <a:gridCol w="1517032"/>
                <a:gridCol w="1276492"/>
                <a:gridCol w="985960"/>
                <a:gridCol w="985960"/>
              </a:tblGrid>
              <a:tr h="331051">
                <a:tc>
                  <a:txBody>
                    <a:bodyPr/>
                    <a:lstStyle/>
                    <a:p>
                      <a:r>
                        <a:rPr lang="en-US" sz="1000" dirty="0" smtClean="0"/>
                        <a:t>No</a:t>
                      </a:r>
                      <a:endParaRPr lang="en-US" sz="1000" dirty="0"/>
                    </a:p>
                  </a:txBody>
                  <a:tcPr/>
                </a:tc>
                <a:tc>
                  <a:txBody>
                    <a:bodyPr/>
                    <a:lstStyle/>
                    <a:p>
                      <a:r>
                        <a:rPr lang="en-US" sz="1000" dirty="0" smtClean="0"/>
                        <a:t>Pseudonym (Gender) </a:t>
                      </a:r>
                      <a:endParaRPr lang="en-US" sz="1000" dirty="0"/>
                    </a:p>
                  </a:txBody>
                  <a:tcPr/>
                </a:tc>
                <a:tc>
                  <a:txBody>
                    <a:bodyPr/>
                    <a:lstStyle/>
                    <a:p>
                      <a:r>
                        <a:rPr lang="en-US" sz="1000" dirty="0" smtClean="0"/>
                        <a:t>Faculty </a:t>
                      </a:r>
                      <a:endParaRPr lang="en-US" sz="1000" dirty="0"/>
                    </a:p>
                  </a:txBody>
                  <a:tcPr/>
                </a:tc>
                <a:tc>
                  <a:txBody>
                    <a:bodyPr/>
                    <a:lstStyle/>
                    <a:p>
                      <a:r>
                        <a:rPr lang="en-US" sz="1000" dirty="0" smtClean="0"/>
                        <a:t>Program</a:t>
                      </a:r>
                      <a:endParaRPr lang="en-US" sz="1000" dirty="0"/>
                    </a:p>
                  </a:txBody>
                  <a:tcPr/>
                </a:tc>
                <a:tc>
                  <a:txBody>
                    <a:bodyPr/>
                    <a:lstStyle/>
                    <a:p>
                      <a:r>
                        <a:rPr lang="en-US" sz="1000" dirty="0" smtClean="0"/>
                        <a:t>IELTS/CEFR</a:t>
                      </a:r>
                      <a:endParaRPr lang="en-US" sz="1000" dirty="0"/>
                    </a:p>
                  </a:txBody>
                  <a:tcPr/>
                </a:tc>
                <a:tc>
                  <a:txBody>
                    <a:bodyPr/>
                    <a:lstStyle/>
                    <a:p>
                      <a:r>
                        <a:rPr lang="en-US" sz="1000" dirty="0" smtClean="0"/>
                        <a:t>University</a:t>
                      </a:r>
                      <a:endParaRPr lang="en-US" sz="1000" dirty="0"/>
                    </a:p>
                  </a:txBody>
                  <a:tcPr/>
                </a:tc>
              </a:tr>
              <a:tr h="331051">
                <a:tc>
                  <a:txBody>
                    <a:bodyPr/>
                    <a:lstStyle/>
                    <a:p>
                      <a:r>
                        <a:rPr lang="en-US" sz="1000" dirty="0" smtClean="0"/>
                        <a:t>1</a:t>
                      </a:r>
                      <a:endParaRPr lang="en-US" sz="1000" dirty="0"/>
                    </a:p>
                  </a:txBody>
                  <a:tcPr/>
                </a:tc>
                <a:tc>
                  <a:txBody>
                    <a:bodyPr/>
                    <a:lstStyle/>
                    <a:p>
                      <a:r>
                        <a:rPr lang="en-US" sz="1000" dirty="0" err="1" smtClean="0"/>
                        <a:t>Ani (F)</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000" dirty="0" smtClean="0"/>
                        <a:t>Social Science</a:t>
                      </a:r>
                      <a:r>
                        <a:rPr lang="en-US" sz="1000" baseline="0" dirty="0" smtClean="0"/>
                        <a:t> and </a:t>
                      </a:r>
                      <a:r>
                        <a:rPr lang="en-US" sz="1000" dirty="0" smtClean="0"/>
                        <a:t>International Relations</a:t>
                      </a:r>
                    </a:p>
                  </a:txBody>
                  <a:tcPr/>
                </a:tc>
                <a:tc>
                  <a:txBody>
                    <a:bodyPr/>
                    <a:lstStyle/>
                    <a:p>
                      <a:r>
                        <a:rPr lang="en-US" sz="1000" dirty="0" smtClean="0"/>
                        <a:t>International Relations</a:t>
                      </a:r>
                      <a:endParaRPr lang="en-US" sz="1000" dirty="0"/>
                    </a:p>
                  </a:txBody>
                  <a:tcPr/>
                </a:tc>
                <a:tc>
                  <a:txBody>
                    <a:bodyPr/>
                    <a:lstStyle/>
                    <a:p>
                      <a:r>
                        <a:rPr lang="en-US" sz="1000" dirty="0" smtClean="0"/>
                        <a:t>6.5/ B2</a:t>
                      </a:r>
                      <a:endParaRPr lang="en-US" sz="1000" dirty="0"/>
                    </a:p>
                  </a:txBody>
                  <a:tcPr/>
                </a:tc>
                <a:tc>
                  <a:txBody>
                    <a:bodyPr/>
                    <a:lstStyle/>
                    <a:p>
                      <a:r>
                        <a:rPr lang="en-US" sz="1000" dirty="0" err="1" smtClean="0"/>
                        <a:t>Corvinus</a:t>
                      </a:r>
                      <a:endParaRPr lang="en-US" sz="1000" dirty="0"/>
                    </a:p>
                  </a:txBody>
                  <a:tcPr/>
                </a:tc>
              </a:tr>
              <a:tr h="331051">
                <a:tc>
                  <a:txBody>
                    <a:bodyPr/>
                    <a:lstStyle/>
                    <a:p>
                      <a:r>
                        <a:rPr lang="en-US" sz="1000" dirty="0" smtClean="0"/>
                        <a:t>2</a:t>
                      </a:r>
                      <a:endParaRPr lang="en-US" sz="1000" dirty="0"/>
                    </a:p>
                  </a:txBody>
                  <a:tcPr/>
                </a:tc>
                <a:tc>
                  <a:txBody>
                    <a:bodyPr/>
                    <a:lstStyle/>
                    <a:p>
                      <a:r>
                        <a:rPr lang="en-US" sz="1000" dirty="0" err="1" smtClean="0"/>
                        <a:t>Bambang (M)</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000" dirty="0" smtClean="0"/>
                        <a:t>Faculty of Economics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000" dirty="0" smtClean="0"/>
                        <a:t>Supply Chain Management</a:t>
                      </a:r>
                    </a:p>
                  </a:txBody>
                  <a:tcPr/>
                </a:tc>
                <a:tc>
                  <a:txBody>
                    <a:bodyPr/>
                    <a:lstStyle/>
                    <a:p>
                      <a:r>
                        <a:rPr lang="en-US" sz="1000" dirty="0" smtClean="0"/>
                        <a:t>6.0/B2</a:t>
                      </a:r>
                      <a:endParaRPr lang="en-US" sz="1000" dirty="0"/>
                    </a:p>
                  </a:txBody>
                  <a:tcPr/>
                </a:tc>
                <a:tc>
                  <a:txBody>
                    <a:bodyPr/>
                    <a:lstStyle/>
                    <a:p>
                      <a:r>
                        <a:rPr lang="hu-HU" sz="1000" dirty="0" smtClean="0"/>
                        <a:t>Széchenyi István, Győr</a:t>
                      </a:r>
                      <a:endParaRPr lang="en-US" sz="1000" dirty="0"/>
                    </a:p>
                  </a:txBody>
                  <a:tcPr/>
                </a:tc>
              </a:tr>
              <a:tr h="331051">
                <a:tc>
                  <a:txBody>
                    <a:bodyPr/>
                    <a:lstStyle/>
                    <a:p>
                      <a:r>
                        <a:rPr lang="en-US" sz="1000" dirty="0" smtClean="0"/>
                        <a:t>3</a:t>
                      </a:r>
                      <a:endParaRPr lang="en-US" sz="1000" dirty="0"/>
                    </a:p>
                  </a:txBody>
                  <a:tcPr/>
                </a:tc>
                <a:tc>
                  <a:txBody>
                    <a:bodyPr/>
                    <a:lstStyle/>
                    <a:p>
                      <a:r>
                        <a:rPr lang="en-US" sz="1000" dirty="0" err="1" smtClean="0"/>
                        <a:t>Budi (M)</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000" dirty="0" smtClean="0"/>
                        <a:t>Faculty of Social Sciences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000" dirty="0" smtClean="0"/>
                        <a:t>Regional and Environmental Economic Studies </a:t>
                      </a:r>
                    </a:p>
                  </a:txBody>
                  <a:tcPr/>
                </a:tc>
                <a:tc>
                  <a:txBody>
                    <a:bodyPr/>
                    <a:lstStyle/>
                    <a:p>
                      <a:r>
                        <a:rPr lang="en-US" sz="1000" dirty="0" smtClean="0"/>
                        <a:t>6.0/B2</a:t>
                      </a:r>
                      <a:endParaRPr lang="en-US" sz="1000" dirty="0"/>
                    </a:p>
                  </a:txBody>
                  <a:tcPr/>
                </a:tc>
                <a:tc>
                  <a:txBody>
                    <a:bodyPr/>
                    <a:lstStyle/>
                    <a:p>
                      <a:r>
                        <a:rPr lang="en-US" sz="1000" dirty="0" smtClean="0"/>
                        <a:t>BME</a:t>
                      </a:r>
                      <a:endParaRPr lang="en-US" sz="1000" dirty="0"/>
                    </a:p>
                  </a:txBody>
                  <a:tcPr/>
                </a:tc>
              </a:tr>
              <a:tr h="331051">
                <a:tc>
                  <a:txBody>
                    <a:bodyPr/>
                    <a:lstStyle/>
                    <a:p>
                      <a:r>
                        <a:rPr lang="en-US" sz="1000" dirty="0" smtClean="0"/>
                        <a:t>4</a:t>
                      </a:r>
                      <a:endParaRPr lang="en-US" sz="1000" dirty="0"/>
                    </a:p>
                  </a:txBody>
                  <a:tcPr/>
                </a:tc>
                <a:tc>
                  <a:txBody>
                    <a:bodyPr/>
                    <a:lstStyle/>
                    <a:p>
                      <a:r>
                        <a:rPr lang="en-US" sz="1000" dirty="0" err="1" smtClean="0"/>
                        <a:t>Eko (M)</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000" dirty="0" smtClean="0"/>
                        <a:t>Social Science</a:t>
                      </a:r>
                      <a:r>
                        <a:rPr lang="en-US" sz="1000" baseline="0" dirty="0" smtClean="0"/>
                        <a:t> and </a:t>
                      </a:r>
                      <a:r>
                        <a:rPr lang="en-US" sz="1000" dirty="0" smtClean="0"/>
                        <a:t>International Relations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000" dirty="0" smtClean="0"/>
                        <a:t>International Relations</a:t>
                      </a:r>
                    </a:p>
                  </a:txBody>
                  <a:tcPr/>
                </a:tc>
                <a:tc>
                  <a:txBody>
                    <a:bodyPr/>
                    <a:lstStyle/>
                    <a:p>
                      <a:r>
                        <a:rPr lang="en-US" sz="1000" dirty="0" smtClean="0"/>
                        <a:t>7.5/C1</a:t>
                      </a:r>
                      <a:endParaRPr lang="en-US" sz="1000" dirty="0"/>
                    </a:p>
                  </a:txBody>
                  <a:tcPr/>
                </a:tc>
                <a:tc>
                  <a:txBody>
                    <a:bodyPr/>
                    <a:lstStyle/>
                    <a:p>
                      <a:r>
                        <a:rPr lang="en-US" sz="1000" dirty="0" err="1" smtClean="0"/>
                        <a:t>Corvinus</a:t>
                      </a:r>
                      <a:endParaRPr lang="en-US" sz="1000" dirty="0"/>
                    </a:p>
                  </a:txBody>
                  <a:tcPr/>
                </a:tc>
              </a:tr>
              <a:tr h="331051">
                <a:tc>
                  <a:txBody>
                    <a:bodyPr/>
                    <a:lstStyle/>
                    <a:p>
                      <a:r>
                        <a:rPr lang="en-US" sz="1000" dirty="0"/>
                        <a:t>5</a:t>
                      </a:r>
                    </a:p>
                  </a:txBody>
                  <a:tcPr/>
                </a:tc>
                <a:tc>
                  <a:txBody>
                    <a:bodyPr/>
                    <a:lstStyle/>
                    <a:p>
                      <a:r>
                        <a:rPr lang="en-US" sz="1000" dirty="0" err="1" smtClean="0"/>
                        <a:t>Lilis (F)</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000" kern="1200" dirty="0" smtClean="0">
                          <a:solidFill>
                            <a:schemeClr val="dk1"/>
                          </a:solidFill>
                          <a:effectLst/>
                          <a:latin typeface="+mn-lt"/>
                          <a:ea typeface="+mn-ea"/>
                          <a:cs typeface="+mn-cs"/>
                        </a:rPr>
                        <a:t>Faculty of Economics and Business Administration </a:t>
                      </a:r>
                      <a:endParaRPr 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000" dirty="0" smtClean="0"/>
                        <a:t>International Economy and Business</a:t>
                      </a:r>
                    </a:p>
                  </a:txBody>
                  <a:tcPr/>
                </a:tc>
                <a:tc>
                  <a:txBody>
                    <a:bodyPr/>
                    <a:lstStyle/>
                    <a:p>
                      <a:r>
                        <a:rPr lang="en-US" sz="1000" dirty="0" smtClean="0"/>
                        <a:t>7.0/C1</a:t>
                      </a:r>
                      <a:endParaRPr lang="en-US" sz="1000" dirty="0"/>
                    </a:p>
                  </a:txBody>
                  <a:tcPr/>
                </a:tc>
                <a:tc>
                  <a:txBody>
                    <a:bodyPr/>
                    <a:lstStyle/>
                    <a:p>
                      <a:r>
                        <a:rPr lang="en-US" sz="1000" dirty="0" smtClean="0"/>
                        <a:t>Szeged</a:t>
                      </a:r>
                      <a:endParaRPr lang="en-US" sz="1000" dirty="0"/>
                    </a:p>
                  </a:txBody>
                  <a:tcPr/>
                </a:tc>
              </a:tr>
              <a:tr h="331051">
                <a:tc>
                  <a:txBody>
                    <a:bodyPr/>
                    <a:lstStyle/>
                    <a:p>
                      <a:pPr>
                        <a:buNone/>
                      </a:pPr>
                      <a:r>
                        <a:rPr lang="en-US" sz="1000" dirty="0"/>
                        <a:t>6</a:t>
                      </a:r>
                    </a:p>
                  </a:txBody>
                  <a:tcPr/>
                </a:tc>
                <a:tc>
                  <a:txBody>
                    <a:bodyPr/>
                    <a:lstStyle/>
                    <a:p>
                      <a:pPr>
                        <a:buNone/>
                      </a:pPr>
                      <a:r>
                        <a:rPr lang="en-US" sz="1000" dirty="0"/>
                        <a:t>Novi (F)</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000" dirty="0" smtClean="0">
                          <a:sym typeface="+mn-ea"/>
                        </a:rPr>
                        <a:t>Faculty of Social Sciences</a:t>
                      </a:r>
                      <a:endParaRPr 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000" dirty="0" smtClean="0">
                          <a:sym typeface="+mn-ea"/>
                        </a:rPr>
                        <a:t>Regional and Environmental Economic Studies </a:t>
                      </a:r>
                      <a:endParaRPr lang="en-US" sz="1000" dirty="0" smtClean="0"/>
                    </a:p>
                  </a:txBody>
                  <a:tcPr/>
                </a:tc>
                <a:tc>
                  <a:txBody>
                    <a:bodyPr/>
                    <a:lstStyle/>
                    <a:p>
                      <a:pPr>
                        <a:buNone/>
                      </a:pPr>
                      <a:r>
                        <a:rPr lang="en-US" sz="1000" dirty="0" smtClean="0"/>
                        <a:t>7.5/C1</a:t>
                      </a:r>
                      <a:endParaRPr lang="en-US" sz="1000" dirty="0"/>
                    </a:p>
                  </a:txBody>
                  <a:tcPr/>
                </a:tc>
                <a:tc>
                  <a:txBody>
                    <a:bodyPr/>
                    <a:lstStyle/>
                    <a:p>
                      <a:pPr>
                        <a:buNone/>
                      </a:pPr>
                      <a:r>
                        <a:rPr lang="en-US" sz="1000" dirty="0" err="1" smtClean="0">
                          <a:sym typeface="+mn-ea"/>
                        </a:rPr>
                        <a:t>Corvinus</a:t>
                      </a:r>
                      <a:endParaRPr lang="en-US" sz="1000" dirty="0"/>
                    </a:p>
                  </a:txBody>
                  <a:tcPr/>
                </a:tc>
              </a:tr>
              <a:tr h="331051">
                <a:tc>
                  <a:txBody>
                    <a:bodyPr/>
                    <a:lstStyle/>
                    <a:p>
                      <a:pPr>
                        <a:buNone/>
                      </a:pPr>
                      <a:r>
                        <a:rPr lang="en-US" sz="1000" dirty="0" smtClean="0"/>
                        <a:t>7</a:t>
                      </a:r>
                      <a:endParaRPr lang="en-US" sz="1000" dirty="0"/>
                    </a:p>
                  </a:txBody>
                  <a:tcPr/>
                </a:tc>
                <a:tc>
                  <a:txBody>
                    <a:bodyPr/>
                    <a:lstStyle/>
                    <a:p>
                      <a:r>
                        <a:rPr lang="en-US" sz="1000" dirty="0" smtClean="0"/>
                        <a:t>Rina (F)</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000" dirty="0" smtClean="0"/>
                        <a:t>Faculty of Humanities</a:t>
                      </a:r>
                      <a:r>
                        <a:rPr lang="en-US" sz="1000" baseline="0" dirty="0" smtClean="0"/>
                        <a:t> and Social Sciences </a:t>
                      </a:r>
                      <a:endParaRPr 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000" dirty="0" smtClean="0"/>
                        <a:t>Human Resources </a:t>
                      </a:r>
                      <a:r>
                        <a:rPr lang="en-US" sz="1000" dirty="0" err="1" smtClean="0"/>
                        <a:t>Counceling</a:t>
                      </a:r>
                      <a:endParaRPr lang="en-US" sz="1000" dirty="0" smtClean="0"/>
                    </a:p>
                  </a:txBody>
                  <a:tcPr/>
                </a:tc>
                <a:tc>
                  <a:txBody>
                    <a:bodyPr/>
                    <a:lstStyle/>
                    <a:p>
                      <a:r>
                        <a:rPr lang="en-US" sz="1000" dirty="0" smtClean="0"/>
                        <a:t>7.0/C1</a:t>
                      </a:r>
                      <a:endParaRPr lang="en-US" sz="1000" dirty="0"/>
                    </a:p>
                  </a:txBody>
                  <a:tcPr/>
                </a:tc>
                <a:tc>
                  <a:txBody>
                    <a:bodyPr/>
                    <a:lstStyle/>
                    <a:p>
                      <a:r>
                        <a:rPr lang="hu-HU" sz="1000" dirty="0" smtClean="0"/>
                        <a:t>Pécs</a:t>
                      </a:r>
                      <a:endParaRPr lang="en-US" sz="1000" dirty="0"/>
                    </a:p>
                  </a:txBody>
                  <a:tcPr/>
                </a:tc>
              </a:tr>
              <a:tr h="331051">
                <a:tc>
                  <a:txBody>
                    <a:bodyPr/>
                    <a:lstStyle/>
                    <a:p>
                      <a:r>
                        <a:rPr lang="en-US" sz="1000" dirty="0"/>
                        <a:t>8</a:t>
                      </a:r>
                    </a:p>
                  </a:txBody>
                  <a:tcPr/>
                </a:tc>
                <a:tc>
                  <a:txBody>
                    <a:bodyPr/>
                    <a:lstStyle/>
                    <a:p>
                      <a:r>
                        <a:rPr lang="en-US" sz="1000" dirty="0"/>
                        <a:t>Sri (F)</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000" kern="1200" dirty="0" smtClean="0">
                          <a:solidFill>
                            <a:schemeClr val="dk1"/>
                          </a:solidFill>
                          <a:effectLst/>
                          <a:latin typeface="+mn-lt"/>
                          <a:ea typeface="+mn-ea"/>
                          <a:cs typeface="+mn-cs"/>
                        </a:rPr>
                        <a:t>Faculty of Economic and Business </a:t>
                      </a:r>
                      <a:endParaRPr 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000" dirty="0" smtClean="0"/>
                        <a:t>Business Development</a:t>
                      </a:r>
                    </a:p>
                  </a:txBody>
                  <a:tcPr/>
                </a:tc>
                <a:tc>
                  <a:txBody>
                    <a:bodyPr/>
                    <a:lstStyle/>
                    <a:p>
                      <a:r>
                        <a:rPr lang="en-US" sz="1000" dirty="0" smtClean="0"/>
                        <a:t>6.5/B2</a:t>
                      </a:r>
                      <a:endParaRPr lang="en-US" sz="1000" dirty="0"/>
                    </a:p>
                  </a:txBody>
                  <a:tcPr/>
                </a:tc>
                <a:tc>
                  <a:txBody>
                    <a:bodyPr/>
                    <a:lstStyle/>
                    <a:p>
                      <a:r>
                        <a:rPr lang="hu-HU" sz="1000" dirty="0" smtClean="0"/>
                        <a:t>Pécs</a:t>
                      </a:r>
                      <a:endParaRPr lang="en-US" sz="1000" dirty="0"/>
                    </a:p>
                  </a:txBody>
                  <a:tcPr/>
                </a:tc>
              </a:tr>
              <a:tr h="331051">
                <a:tc>
                  <a:txBody>
                    <a:bodyPr/>
                    <a:lstStyle/>
                    <a:p>
                      <a:r>
                        <a:rPr lang="en-US" sz="1000" dirty="0"/>
                        <a:t>9</a:t>
                      </a:r>
                    </a:p>
                  </a:txBody>
                  <a:tcPr/>
                </a:tc>
                <a:tc>
                  <a:txBody>
                    <a:bodyPr/>
                    <a:lstStyle/>
                    <a:p>
                      <a:r>
                        <a:rPr lang="en-US" sz="1000" dirty="0" err="1" smtClean="0"/>
                        <a:t>Triono (M)</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000" dirty="0" smtClean="0"/>
                        <a:t>Social Science</a:t>
                      </a:r>
                      <a:r>
                        <a:rPr lang="en-US" sz="1000" baseline="0" dirty="0" smtClean="0"/>
                        <a:t> and </a:t>
                      </a:r>
                      <a:r>
                        <a:rPr lang="en-US" sz="1000" dirty="0" smtClean="0"/>
                        <a:t>International Relations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000" dirty="0" smtClean="0"/>
                        <a:t>Regional and Environmental Economic Studies </a:t>
                      </a:r>
                    </a:p>
                  </a:txBody>
                  <a:tcPr/>
                </a:tc>
                <a:tc>
                  <a:txBody>
                    <a:bodyPr/>
                    <a:lstStyle/>
                    <a:p>
                      <a:r>
                        <a:rPr lang="en-US" sz="1000" dirty="0" smtClean="0"/>
                        <a:t>7.5/C1</a:t>
                      </a:r>
                      <a:endParaRPr lang="en-US" sz="1000" dirty="0"/>
                    </a:p>
                  </a:txBody>
                  <a:tcPr/>
                </a:tc>
                <a:tc>
                  <a:txBody>
                    <a:bodyPr/>
                    <a:lstStyle/>
                    <a:p>
                      <a:r>
                        <a:rPr lang="en-US" sz="1000" dirty="0" err="1" smtClean="0"/>
                        <a:t>Corvinus</a:t>
                      </a:r>
                      <a:endParaRPr lang="en-US" sz="1000" dirty="0"/>
                    </a:p>
                  </a:txBody>
                  <a:tcPr/>
                </a:tc>
              </a:tr>
              <a:tr h="331051">
                <a:tc>
                  <a:txBody>
                    <a:bodyPr/>
                    <a:lstStyle/>
                    <a:p>
                      <a:r>
                        <a:rPr lang="en-US" sz="1000" dirty="0" smtClean="0"/>
                        <a:t>10</a:t>
                      </a:r>
                      <a:endParaRPr lang="en-US" sz="1000" dirty="0"/>
                    </a:p>
                  </a:txBody>
                  <a:tcPr/>
                </a:tc>
                <a:tc>
                  <a:txBody>
                    <a:bodyPr/>
                    <a:lstStyle/>
                    <a:p>
                      <a:r>
                        <a:rPr lang="en-US" sz="1000" dirty="0" err="1" smtClean="0"/>
                        <a:t>Yanti (F)</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000" dirty="0" smtClean="0"/>
                        <a:t>Faculty of Social Sciences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000" dirty="0" smtClean="0"/>
                        <a:t>Sociology </a:t>
                      </a:r>
                    </a:p>
                  </a:txBody>
                  <a:tcPr/>
                </a:tc>
                <a:tc>
                  <a:txBody>
                    <a:bodyPr/>
                    <a:lstStyle/>
                    <a:p>
                      <a:r>
                        <a:rPr lang="en-US" sz="1000" dirty="0" smtClean="0"/>
                        <a:t>6.5/B2</a:t>
                      </a:r>
                      <a:endParaRPr lang="en-US" sz="1000" dirty="0"/>
                    </a:p>
                  </a:txBody>
                  <a:tcPr/>
                </a:tc>
                <a:tc>
                  <a:txBody>
                    <a:bodyPr/>
                    <a:lstStyle/>
                    <a:p>
                      <a:r>
                        <a:rPr lang="en-US" sz="1000" dirty="0" smtClean="0"/>
                        <a:t>ELTE</a:t>
                      </a:r>
                      <a:endParaRPr lang="en-US" sz="1000" dirty="0"/>
                    </a:p>
                  </a:txBody>
                  <a:tcPr/>
                </a:tc>
              </a:tr>
            </a:tbl>
          </a:graphicData>
        </a:graphic>
      </p:graphicFrame>
      <p:sp>
        <p:nvSpPr>
          <p:cNvPr id="9" name="Tampungan Nomor Slide 2"/>
          <p:cNvSpPr txBox="1">
            <a:spLocks/>
          </p:cNvSpPr>
          <p:nvPr/>
        </p:nvSpPr>
        <p:spPr>
          <a:xfrm>
            <a:off x="8874561" y="4764917"/>
            <a:ext cx="269439"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latin typeface="Times" charset="0"/>
                <a:ea typeface="Times" charset="0"/>
                <a:cs typeface="Times" charset="0"/>
              </a:rPr>
              <a:t>9</a:t>
            </a:r>
            <a:endParaRPr lang="zh-CN" altLang="en-US" b="1" dirty="0">
              <a:latin typeface="Times" charset="0"/>
              <a:ea typeface="Times" charset="0"/>
              <a:cs typeface="Times"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academic_writing_strategies_doctoral_conference_5">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academic_writing_strategies_doctoral_conference_5.potx</Template>
  <TotalTime>1652</TotalTime>
  <Words>1537</Words>
  <Application>Microsoft Macintosh PowerPoint</Application>
  <PresentationFormat>Peragaan Layar (16:9)</PresentationFormat>
  <Paragraphs>439</Paragraphs>
  <Slides>23</Slides>
  <Notes>10</Notes>
  <HiddenSlides>1</HiddenSlides>
  <MMClips>0</MMClips>
  <ScaleCrop>false</ScaleCrop>
  <HeadingPairs>
    <vt:vector size="6" baseType="variant">
      <vt:variant>
        <vt:lpstr>Font Dipakai</vt:lpstr>
      </vt:variant>
      <vt:variant>
        <vt:i4>11</vt:i4>
      </vt:variant>
      <vt:variant>
        <vt:lpstr>Tema</vt:lpstr>
      </vt:variant>
      <vt:variant>
        <vt:i4>1</vt:i4>
      </vt:variant>
      <vt:variant>
        <vt:lpstr>Judul Slide</vt:lpstr>
      </vt:variant>
      <vt:variant>
        <vt:i4>23</vt:i4>
      </vt:variant>
    </vt:vector>
  </HeadingPairs>
  <TitlesOfParts>
    <vt:vector size="35" baseType="lpstr">
      <vt:lpstr>Calibri</vt:lpstr>
      <vt:lpstr>Calibri Bold</vt:lpstr>
      <vt:lpstr>Calibri Italic</vt:lpstr>
      <vt:lpstr>Calibri Light</vt:lpstr>
      <vt:lpstr>Mangal</vt:lpstr>
      <vt:lpstr>Times</vt:lpstr>
      <vt:lpstr>Times New Roman</vt:lpstr>
      <vt:lpstr>Wingdings</vt:lpstr>
      <vt:lpstr>맑은 고딕</vt:lpstr>
      <vt:lpstr>宋体</vt:lpstr>
      <vt:lpstr>Arial</vt:lpstr>
      <vt:lpstr>academic_writing_strategies_doctoral_conference_5</vt:lpstr>
      <vt:lpstr>Strategies in English Academic Writing: Indonesian Graduate Students’ Experiences at Hungarian Universities </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Company>微软中国</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ming wang</dc:creator>
  <cp:lastModifiedBy>dedy.ummetro@yahoo.com</cp:lastModifiedBy>
  <cp:revision>143</cp:revision>
  <dcterms:created xsi:type="dcterms:W3CDTF">2022-06-12T06:38:51Z</dcterms:created>
  <dcterms:modified xsi:type="dcterms:W3CDTF">2022-06-20T19:17:44Z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1033-4.0.0.7421</vt:lpwstr>
  </property>
</Properties>
</file>